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72" r:id="rId1"/>
  </p:sldMasterIdLst>
  <p:sldIdLst>
    <p:sldId id="256" r:id="rId2"/>
    <p:sldId id="259" r:id="rId3"/>
    <p:sldId id="257" r:id="rId4"/>
    <p:sldId id="264" r:id="rId5"/>
    <p:sldId id="266" r:id="rId6"/>
    <p:sldId id="265" r:id="rId7"/>
    <p:sldId id="260" r:id="rId8"/>
    <p:sldId id="267" r:id="rId9"/>
    <p:sldId id="268" r:id="rId10"/>
    <p:sldId id="261" r:id="rId11"/>
    <p:sldId id="269" r:id="rId12"/>
    <p:sldId id="270" r:id="rId13"/>
    <p:sldId id="271" r:id="rId14"/>
    <p:sldId id="262" r:id="rId15"/>
    <p:sldId id="263" r:id="rId16"/>
    <p:sldId id="258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87" d="100"/>
          <a:sy n="87" d="100"/>
        </p:scale>
        <p:origin x="1092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69C06D-4ED8-42C6-905D-CA84CA1B6CBF}" type="datetime2">
              <a:rPr lang="en-US" smtClean="0"/>
              <a:t>Tuesday, April 12, 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345440" y="2942602"/>
            <a:ext cx="7147931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572652" y="2944634"/>
            <a:ext cx="1190348" cy="2459736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7712714" y="3136658"/>
            <a:ext cx="910224" cy="2075688"/>
          </a:xfrm>
          <a:prstGeom prst="rect">
            <a:avLst/>
          </a:prstGeom>
          <a:solidFill>
            <a:schemeClr val="accent3">
              <a:alpha val="70000"/>
            </a:schemeClr>
          </a:solidFill>
          <a:ln w="63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445483" y="3055621"/>
            <a:ext cx="6947845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86826" y="4625268"/>
            <a:ext cx="762000" cy="457200"/>
          </a:xfrm>
        </p:spPr>
        <p:txBody>
          <a:bodyPr/>
          <a:lstStyle>
            <a:lvl1pPr algn="ctr">
              <a:defRPr sz="28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1789C0F2-17E0-497A-9BBE-0C73201AAFE3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541822" y="4559276"/>
            <a:ext cx="6755166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38971" y="3139440"/>
            <a:ext cx="6760868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2805" y="4648200"/>
            <a:ext cx="6553200" cy="457200"/>
          </a:xfrm>
        </p:spPr>
        <p:txBody>
          <a:bodyPr>
            <a:normAutofit/>
          </a:bodyPr>
          <a:lstStyle>
            <a:lvl1pPr marL="0" indent="0" algn="ctr">
              <a:buNone/>
              <a:defRPr sz="1800" cap="all" spc="300" baseline="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x-none" smtClean="0"/>
              <a:t>Click to edit Master subtitle style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4705" y="3227033"/>
            <a:ext cx="6629400" cy="1219201"/>
          </a:xfrm>
        </p:spPr>
        <p:txBody>
          <a:bodyPr anchor="b" anchorCtr="0">
            <a:noAutofit/>
          </a:bodyPr>
          <a:lstStyle>
            <a:lvl1pPr>
              <a:defRPr sz="4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x-none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6EEE0E-EDB0-4D84-86B0-50833DF22902}" type="datetime2">
              <a:rPr lang="en-US" smtClean="0"/>
              <a:t>Tuesday, April 12, 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9C0F2-17E0-497A-9BBE-0C73201AAFE3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861702" y="228600"/>
            <a:ext cx="1859280" cy="6122634"/>
          </a:xfrm>
          <a:prstGeom prst="rect">
            <a:avLst/>
          </a:prstGeom>
          <a:solidFill>
            <a:srgbClr val="FFFFFF">
              <a:alpha val="85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955225" y="351409"/>
            <a:ext cx="1672235" cy="587701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48577" y="395427"/>
            <a:ext cx="1485531" cy="5788981"/>
          </a:xfrm>
        </p:spPr>
        <p:txBody>
          <a:bodyPr vert="eaVert"/>
          <a:lstStyle/>
          <a:p>
            <a:r>
              <a:rPr lang="x-none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0999"/>
            <a:ext cx="6172200" cy="5791201"/>
          </a:xfrm>
        </p:spPr>
        <p:txBody>
          <a:bodyPr vert="eaVert"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4372C-B5AB-4C39-B273-B99224EB4DD5}" type="datetime2">
              <a:rPr lang="en-US" smtClean="0"/>
              <a:t>Tuesday, April 12, 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9C0F2-17E0-497A-9BBE-0C73201AAFE3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CB1CAA-32CD-4B55-B92A-B8F0843CACF4}" type="datetime2">
              <a:rPr lang="en-US" smtClean="0"/>
              <a:t>Tuesday, April 12, 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9C0F2-17E0-497A-9BBE-0C73201AAFE3}" type="slidenum">
              <a:rPr lang="en-US" smtClean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D8CDC4-3D19-4983-B478-82F6B8E5AB66}" type="datetime2">
              <a:rPr lang="en-US" smtClean="0"/>
              <a:t>Tuesday, April 12, 2016</a:t>
            </a:fld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451976" y="2946400"/>
            <a:ext cx="8265160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567656" y="3048000"/>
            <a:ext cx="8033800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9C0F2-17E0-497A-9BBE-0C73201AAFE3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6" y="3200399"/>
            <a:ext cx="7696200" cy="1295401"/>
          </a:xfrm>
        </p:spPr>
        <p:txBody>
          <a:bodyPr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4000" kern="1200" cap="all" baseline="0" dirty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x-none" smtClean="0"/>
              <a:t>Click to edit Master title style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675496" y="4541520"/>
            <a:ext cx="7818120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4607510"/>
            <a:ext cx="7696200" cy="523783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14" name="Rectangle 13"/>
          <p:cNvSpPr/>
          <p:nvPr/>
        </p:nvSpPr>
        <p:spPr>
          <a:xfrm>
            <a:off x="675757" y="3124200"/>
            <a:ext cx="7817599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6128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82477-D5D3-4181-8C11-75D0F2433A87}" type="datetime2">
              <a:rPr lang="en-US" smtClean="0"/>
              <a:t>Tuesday, April 12, 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9C0F2-17E0-497A-9BBE-0C73201AAFE3}" type="slidenum">
              <a:rPr lang="en-US" smtClean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>
            <a:lvl1pPr>
              <a:defRPr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6128" y="1722438"/>
            <a:ext cx="4040188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128" y="2438400"/>
            <a:ext cx="4040188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400"/>
            <a:ext cx="4041775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3E253B-1893-4367-8BAE-DF4BC10DC578}" type="datetime2">
              <a:rPr lang="en-US" smtClean="0"/>
              <a:t>Tuesday, April 12, 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9C0F2-17E0-497A-9BBE-0C73201AAFE3}" type="slidenum">
              <a:rPr lang="en-US" smtClean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62300D-25B3-4603-86C9-4CB776489F00}" type="datetime2">
              <a:rPr lang="en-US" smtClean="0"/>
              <a:t>Tuesday, April 12, 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9C0F2-17E0-497A-9BBE-0C73201AAFE3}" type="slidenum">
              <a:rPr lang="en-US" smtClean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1" name="Rounded Rectangle 10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14AD9-FCC8-48B7-B85B-012A91320DFF}" type="datetime2">
              <a:rPr lang="en-US" smtClean="0"/>
              <a:t>Tuesday, April 12, 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9C0F2-17E0-497A-9BBE-0C73201AAFE3}" type="slidenum">
              <a:rPr lang="en-US" smtClean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2" name="Rounded Rectangle 11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685800"/>
            <a:ext cx="4572000" cy="525780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82DC50-D5DB-4F94-B367-9876CD2C4012}" type="datetime2">
              <a:rPr lang="en-US" smtClean="0"/>
              <a:t>Tuesday, April 12, 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9C0F2-17E0-497A-9BBE-0C73201AAFE3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560034" y="1505712"/>
            <a:ext cx="2716566" cy="3523488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76690" y="1642472"/>
            <a:ext cx="2483254" cy="3234328"/>
          </a:xfrm>
          <a:prstGeom prst="rect">
            <a:avLst/>
          </a:prstGeom>
          <a:solidFill>
            <a:srgbClr val="FFFFFF"/>
          </a:solidFill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9000" y="2971800"/>
            <a:ext cx="2298634" cy="1752600"/>
          </a:xfrm>
        </p:spPr>
        <p:txBody>
          <a:bodyPr/>
          <a:lstStyle>
            <a:lvl1pPr marL="0" indent="0">
              <a:spcBef>
                <a:spcPts val="4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9000" y="1734312"/>
            <a:ext cx="2298634" cy="1191620"/>
          </a:xfrm>
        </p:spPr>
        <p:txBody>
          <a:bodyPr anchor="b">
            <a:normAutofit/>
          </a:bodyPr>
          <a:lstStyle>
            <a:lvl1pPr algn="l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x-none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5800" y="621437"/>
            <a:ext cx="7772400" cy="4331564"/>
          </a:xfrm>
          <a:solidFill>
            <a:schemeClr val="bg2"/>
          </a:solidFill>
          <a:ln>
            <a:noFill/>
          </a:ln>
          <a:effectLst>
            <a:softEdge rad="12700"/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x-none" smtClean="0"/>
              <a:t>Drag picture to placeholder or click icon to add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2EB412-E790-42EA-81FE-2925D3A43D91}" type="datetime2">
              <a:rPr lang="en-US" smtClean="0"/>
              <a:t>Tuesday, April 12, 2016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9C0F2-17E0-497A-9BBE-0C73201AAFE3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685800" y="4953000"/>
            <a:ext cx="7772400" cy="13716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61999" y="5029200"/>
            <a:ext cx="7600765" cy="1202924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914400" y="5638800"/>
            <a:ext cx="7328514" cy="451696"/>
          </a:xfrm>
          <a:prstGeom prst="rect">
            <a:avLst/>
          </a:prstGeom>
          <a:solidFill>
            <a:schemeClr val="accent1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05589" y="5074920"/>
            <a:ext cx="7946136" cy="1097280"/>
          </a:xfrm>
          <a:prstGeom prst="rect">
            <a:avLst/>
          </a:prstGeom>
          <a:noFill/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56289" y="5656556"/>
            <a:ext cx="7244736" cy="401715"/>
          </a:xfrm>
        </p:spPr>
        <p:txBody>
          <a:bodyPr anchor="ctr">
            <a:normAutofit/>
          </a:bodyPr>
          <a:lstStyle>
            <a:lvl1pPr marL="0" indent="0" algn="ctr">
              <a:buNone/>
              <a:defRPr sz="15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05400"/>
            <a:ext cx="7328514" cy="523043"/>
          </a:xfrm>
        </p:spPr>
        <p:txBody>
          <a:bodyPr anchor="ctr" anchorCtr="0"/>
          <a:lstStyle>
            <a:lvl1pPr algn="ctr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x-none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7" name="Rounded Rectangle 6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82296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0B385921-A91A-409C-921C-0E0EC1E750EC}" type="datetime2">
              <a:rPr lang="en-US" smtClean="0"/>
              <a:t>Tuesday, April 12, 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1789C0F2-17E0-497A-9BBE-0C73201AAFE3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274320" y="278166"/>
            <a:ext cx="8595360" cy="132588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72863" y="372862"/>
            <a:ext cx="8380520" cy="111858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x-none" smtClean="0"/>
              <a:t>Click to edit Master title style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73" r:id="rId1"/>
    <p:sldLayoutId id="2147483974" r:id="rId2"/>
    <p:sldLayoutId id="2147483975" r:id="rId3"/>
    <p:sldLayoutId id="2147483976" r:id="rId4"/>
    <p:sldLayoutId id="2147483977" r:id="rId5"/>
    <p:sldLayoutId id="2147483978" r:id="rId6"/>
    <p:sldLayoutId id="2147483979" r:id="rId7"/>
    <p:sldLayoutId id="2147483980" r:id="rId8"/>
    <p:sldLayoutId id="2147483981" r:id="rId9"/>
    <p:sldLayoutId id="2147483982" r:id="rId10"/>
    <p:sldLayoutId id="2147483983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3500" kern="1200" cap="all" baseline="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ceviu.com.br/vaga/462087/emprego-devops-ninja-florianopolis-sc-462087" TargetMode="External"/><Relationship Id="rId2" Type="http://schemas.openxmlformats.org/officeDocument/2006/relationships/hyperlink" Target="https://www.linkedin.com/jobs/devops-jobs?country=br&amp;countryRedirected=1" TargetMode="Externa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targettrust.com.br/blog/mercado-de-ti/o-que-e-devops/" TargetMode="External"/><Relationship Id="rId2" Type="http://schemas.openxmlformats.org/officeDocument/2006/relationships/hyperlink" Target="http://gutocarvalho.net/octopress/2013/03/16/o-que-e-um-devops-afinal/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ibm.com/developerworks/community/blogs/rationalbrasil/entry/o_que_devops?lang=en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EOveXZhJpr4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DevOps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010348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Áreas</a:t>
            </a:r>
            <a:r>
              <a:rPr lang="en-US" dirty="0" smtClean="0"/>
              <a:t> de </a:t>
            </a:r>
            <a:r>
              <a:rPr lang="en-US" dirty="0" err="1" smtClean="0"/>
              <a:t>Atuação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08610" y="1772760"/>
            <a:ext cx="5766189" cy="4882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778088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Ganhos com o </a:t>
            </a:r>
            <a:r>
              <a:rPr lang="pt-BR" dirty="0" err="1" smtClean="0"/>
              <a:t>Devops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114300" indent="0" fontAlgn="base">
              <a:buNone/>
            </a:pPr>
            <a:r>
              <a:rPr lang="pt-BR" b="1" dirty="0" smtClean="0"/>
              <a:t>Para </a:t>
            </a:r>
            <a:r>
              <a:rPr lang="pt-BR" b="1" dirty="0"/>
              <a:t>a </a:t>
            </a:r>
            <a:r>
              <a:rPr lang="pt-BR" b="1" dirty="0" smtClean="0"/>
              <a:t>infra:</a:t>
            </a:r>
          </a:p>
          <a:p>
            <a:pPr marL="114300" indent="0" fontAlgn="base">
              <a:buNone/>
            </a:pPr>
            <a:endParaRPr lang="pt-BR" b="1" dirty="0"/>
          </a:p>
          <a:p>
            <a:pPr fontAlgn="base"/>
            <a:r>
              <a:rPr lang="pt-BR" dirty="0" err="1"/>
              <a:t>Infraestrutua</a:t>
            </a:r>
            <a:r>
              <a:rPr lang="pt-BR" dirty="0"/>
              <a:t> como código (equipe para de administrar e passa a desenvolver a infra)</a:t>
            </a:r>
          </a:p>
          <a:p>
            <a:pPr fontAlgn="base"/>
            <a:r>
              <a:rPr lang="pt-BR" dirty="0"/>
              <a:t>Infra mais eficiente e rápida usando métodos ágeis</a:t>
            </a:r>
          </a:p>
          <a:p>
            <a:pPr fontAlgn="base"/>
            <a:r>
              <a:rPr lang="pt-BR" dirty="0"/>
              <a:t>Equipe de Infra mais organizada</a:t>
            </a:r>
          </a:p>
          <a:p>
            <a:pPr fontAlgn="base"/>
            <a:r>
              <a:rPr lang="pt-BR" dirty="0"/>
              <a:t>Equipe de Infra se comunicando melhor</a:t>
            </a:r>
          </a:p>
          <a:p>
            <a:pPr fontAlgn="base"/>
            <a:r>
              <a:rPr lang="pt-BR" dirty="0"/>
              <a:t>Infra fazendo mais em menos tempo com menos gente</a:t>
            </a:r>
          </a:p>
          <a:p>
            <a:pPr fontAlgn="base"/>
            <a:r>
              <a:rPr lang="pt-BR" dirty="0"/>
              <a:t>Ambientes de gerência de configuração, orquestração e provisionamento implantados</a:t>
            </a:r>
          </a:p>
          <a:p>
            <a:pPr fontAlgn="base"/>
            <a:r>
              <a:rPr lang="pt-BR" dirty="0" err="1"/>
              <a:t>Deploys</a:t>
            </a:r>
            <a:r>
              <a:rPr lang="pt-BR" dirty="0"/>
              <a:t> de infra (novos ambientes) mais rápidos e seguros =&gt; entrega rápida</a:t>
            </a:r>
          </a:p>
          <a:p>
            <a:pPr fontAlgn="base"/>
            <a:r>
              <a:rPr lang="pt-BR" dirty="0"/>
              <a:t>Ambiente padronizado e </a:t>
            </a:r>
            <a:r>
              <a:rPr lang="pt-BR" dirty="0" err="1"/>
              <a:t>sob-controle</a:t>
            </a:r>
            <a:endParaRPr lang="pt-BR" dirty="0"/>
          </a:p>
          <a:p>
            <a:pPr fontAlgn="base"/>
            <a:r>
              <a:rPr lang="pt-BR" dirty="0"/>
              <a:t>Feedback rápido em todas as atividades de </a:t>
            </a:r>
            <a:r>
              <a:rPr lang="pt-BR" dirty="0" smtClean="0"/>
              <a:t>infra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59168019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Ganhos com o </a:t>
            </a:r>
            <a:r>
              <a:rPr lang="pt-BR" dirty="0" err="1" smtClean="0"/>
              <a:t>Devops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14300" indent="0" fontAlgn="base">
              <a:buNone/>
            </a:pPr>
            <a:r>
              <a:rPr lang="pt-BR" b="1" dirty="0" smtClean="0"/>
              <a:t>Para </a:t>
            </a:r>
            <a:r>
              <a:rPr lang="pt-BR" b="1" dirty="0"/>
              <a:t>o </a:t>
            </a:r>
            <a:r>
              <a:rPr lang="pt-BR" b="1" dirty="0" err="1"/>
              <a:t>devel</a:t>
            </a:r>
            <a:endParaRPr lang="pt-BR" b="1" dirty="0"/>
          </a:p>
          <a:p>
            <a:pPr fontAlgn="base"/>
            <a:r>
              <a:rPr lang="pt-BR" dirty="0" err="1"/>
              <a:t>Devel</a:t>
            </a:r>
            <a:r>
              <a:rPr lang="pt-BR" dirty="0"/>
              <a:t> tem ambiente mais adequado para trabalhar (</a:t>
            </a:r>
            <a:r>
              <a:rPr lang="pt-BR" dirty="0" err="1"/>
              <a:t>dev</a:t>
            </a:r>
            <a:r>
              <a:rPr lang="pt-BR" dirty="0"/>
              <a:t>/teste/</a:t>
            </a:r>
            <a:r>
              <a:rPr lang="pt-BR" dirty="0" err="1"/>
              <a:t>prod</a:t>
            </a:r>
            <a:r>
              <a:rPr lang="pt-BR" dirty="0"/>
              <a:t>)</a:t>
            </a:r>
          </a:p>
          <a:p>
            <a:pPr fontAlgn="base"/>
            <a:r>
              <a:rPr lang="pt-BR" dirty="0" err="1"/>
              <a:t>Devel</a:t>
            </a:r>
            <a:r>
              <a:rPr lang="pt-BR" dirty="0"/>
              <a:t> passa a contar com ambiente de desenvolvimento contínuo</a:t>
            </a:r>
          </a:p>
          <a:p>
            <a:pPr fontAlgn="base"/>
            <a:r>
              <a:rPr lang="pt-BR" dirty="0" err="1"/>
              <a:t>Devel</a:t>
            </a:r>
            <a:r>
              <a:rPr lang="pt-BR" dirty="0"/>
              <a:t> passa a contar com testes automatizados</a:t>
            </a:r>
          </a:p>
          <a:p>
            <a:pPr fontAlgn="base"/>
            <a:r>
              <a:rPr lang="pt-BR" dirty="0" err="1"/>
              <a:t>Deploys</a:t>
            </a:r>
            <a:r>
              <a:rPr lang="pt-BR" dirty="0"/>
              <a:t> de </a:t>
            </a:r>
            <a:r>
              <a:rPr lang="pt-BR" dirty="0" err="1"/>
              <a:t>apps</a:t>
            </a:r>
            <a:r>
              <a:rPr lang="pt-BR" dirty="0"/>
              <a:t> (novas versões) mais rápidos e seguros =&gt; entrega rápida</a:t>
            </a:r>
          </a:p>
          <a:p>
            <a:pPr fontAlgn="base"/>
            <a:r>
              <a:rPr lang="pt-BR" dirty="0"/>
              <a:t>Feedback rápido em todas as fases de </a:t>
            </a:r>
            <a:r>
              <a:rPr lang="pt-BR" dirty="0" smtClean="0"/>
              <a:t>desenvolvimento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00588367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Ganhos com o </a:t>
            </a:r>
            <a:r>
              <a:rPr lang="pt-BR" dirty="0" err="1" smtClean="0"/>
              <a:t>Devops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marL="114300" indent="0" fontAlgn="base">
              <a:buNone/>
            </a:pPr>
            <a:r>
              <a:rPr lang="pt-BR" b="1" dirty="0" smtClean="0"/>
              <a:t>Ganhos </a:t>
            </a:r>
            <a:r>
              <a:rPr lang="pt-BR" b="1" dirty="0"/>
              <a:t>mútuos </a:t>
            </a:r>
            <a:r>
              <a:rPr lang="pt-BR" b="1" dirty="0" smtClean="0"/>
              <a:t>Infra/</a:t>
            </a:r>
            <a:r>
              <a:rPr lang="pt-BR" b="1" dirty="0" err="1" smtClean="0"/>
              <a:t>Devel</a:t>
            </a:r>
            <a:endParaRPr lang="pt-BR" b="1" dirty="0" smtClean="0"/>
          </a:p>
          <a:p>
            <a:pPr marL="114300" indent="0" fontAlgn="base">
              <a:buNone/>
            </a:pPr>
            <a:endParaRPr lang="pt-BR" b="1" dirty="0"/>
          </a:p>
          <a:p>
            <a:pPr fontAlgn="base"/>
            <a:r>
              <a:rPr lang="pt-BR" dirty="0"/>
              <a:t>Acaba a divisão Infra </a:t>
            </a:r>
            <a:r>
              <a:rPr lang="pt-BR" dirty="0" err="1"/>
              <a:t>vs</a:t>
            </a:r>
            <a:r>
              <a:rPr lang="pt-BR" dirty="0"/>
              <a:t> </a:t>
            </a:r>
            <a:r>
              <a:rPr lang="pt-BR" dirty="0" err="1"/>
              <a:t>Devel</a:t>
            </a:r>
            <a:r>
              <a:rPr lang="pt-BR" dirty="0"/>
              <a:t> (acaba a guerra)</a:t>
            </a:r>
          </a:p>
          <a:p>
            <a:pPr fontAlgn="base"/>
            <a:r>
              <a:rPr lang="pt-BR" dirty="0"/>
              <a:t>Infra participa dos projetos e acompanha de perto tudo o que acontece</a:t>
            </a:r>
          </a:p>
          <a:p>
            <a:pPr fontAlgn="base"/>
            <a:r>
              <a:rPr lang="pt-BR" dirty="0"/>
              <a:t>Infra participando resulta em melhor planejamento do ambiente de produção</a:t>
            </a:r>
          </a:p>
          <a:p>
            <a:pPr fontAlgn="base"/>
            <a:r>
              <a:rPr lang="pt-BR" dirty="0"/>
              <a:t>Infra participando resulta em monitoramento mais eficaz da aplicação</a:t>
            </a:r>
          </a:p>
          <a:p>
            <a:pPr fontAlgn="base"/>
            <a:r>
              <a:rPr lang="pt-BR" dirty="0" err="1"/>
              <a:t>Devel</a:t>
            </a:r>
            <a:r>
              <a:rPr lang="pt-BR" dirty="0"/>
              <a:t> começa a compreender melhor a infra e isso resulta em um produto melhor</a:t>
            </a:r>
          </a:p>
          <a:p>
            <a:pPr fontAlgn="base"/>
            <a:r>
              <a:rPr lang="pt-BR" dirty="0"/>
              <a:t>Equipes trabalhando em conjunto para aumentar o valor do negócio</a:t>
            </a:r>
          </a:p>
          <a:p>
            <a:pPr marL="114300" indent="0" fontAlgn="base">
              <a:buNone/>
            </a:pPr>
            <a:endParaRPr lang="pt-BR" b="1" dirty="0" smtClean="0"/>
          </a:p>
          <a:p>
            <a:pPr marL="114300" indent="0" fontAlgn="base">
              <a:buNone/>
            </a:pPr>
            <a:r>
              <a:rPr lang="pt-BR" b="1" dirty="0" smtClean="0"/>
              <a:t>Para a </a:t>
            </a:r>
            <a:r>
              <a:rPr lang="pt-BR" b="1" dirty="0"/>
              <a:t>empresa</a:t>
            </a:r>
          </a:p>
          <a:p>
            <a:pPr fontAlgn="base"/>
            <a:r>
              <a:rPr lang="pt-BR" dirty="0"/>
              <a:t>Melhor comunicação entre </a:t>
            </a:r>
            <a:r>
              <a:rPr lang="pt-BR" dirty="0" err="1"/>
              <a:t>devel</a:t>
            </a:r>
            <a:r>
              <a:rPr lang="pt-BR" dirty="0"/>
              <a:t> e infra (diminuição de conflitos)</a:t>
            </a:r>
          </a:p>
          <a:p>
            <a:pPr fontAlgn="base"/>
            <a:r>
              <a:rPr lang="pt-BR" dirty="0"/>
              <a:t>Soluções rodando com maior estabilidade e desempenho</a:t>
            </a:r>
          </a:p>
          <a:p>
            <a:pPr fontAlgn="base"/>
            <a:r>
              <a:rPr lang="pt-BR" dirty="0"/>
              <a:t>Entregas mais rápidas</a:t>
            </a:r>
          </a:p>
          <a:p>
            <a:pPr fontAlgn="base"/>
            <a:r>
              <a:rPr lang="pt-BR" dirty="0"/>
              <a:t>Menor tempo de paradas</a:t>
            </a:r>
          </a:p>
          <a:p>
            <a:pPr fontAlgn="base"/>
            <a:r>
              <a:rPr lang="pt-BR" dirty="0"/>
              <a:t>Diminuição de incidentes</a:t>
            </a:r>
          </a:p>
          <a:p>
            <a:pPr fontAlgn="base"/>
            <a:r>
              <a:rPr lang="pt-BR" dirty="0"/>
              <a:t>Diminuição de custos</a:t>
            </a:r>
          </a:p>
          <a:p>
            <a:pPr fontAlgn="base"/>
            <a:r>
              <a:rPr lang="pt-BR" dirty="0"/>
              <a:t>Diminuição de riscos</a:t>
            </a:r>
          </a:p>
          <a:p>
            <a:pPr fontAlgn="base"/>
            <a:r>
              <a:rPr lang="pt-BR" dirty="0"/>
              <a:t>Aumento do valor do negócio</a:t>
            </a:r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69327063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Vagas</a:t>
            </a:r>
            <a:r>
              <a:rPr lang="en-US" dirty="0" smtClean="0"/>
              <a:t> no </a:t>
            </a:r>
            <a:r>
              <a:rPr lang="en-US" dirty="0" err="1" smtClean="0"/>
              <a:t>mercado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114300" indent="0">
              <a:buNone/>
            </a:pPr>
            <a:r>
              <a:rPr lang="en-US" dirty="0" err="1"/>
              <a:t>linkedin</a:t>
            </a:r>
            <a:r>
              <a:rPr lang="en-US" dirty="0" smtClean="0"/>
              <a:t>: </a:t>
            </a:r>
          </a:p>
          <a:p>
            <a:r>
              <a:rPr lang="en-US" dirty="0">
                <a:hlinkClick r:id="rId2"/>
              </a:rPr>
              <a:t>https://www.linkedin.com/jobs/devops-jobs?country=br&amp;countryRedirected=</a:t>
            </a:r>
            <a:r>
              <a:rPr lang="en-US" dirty="0" smtClean="0">
                <a:hlinkClick r:id="rId2"/>
              </a:rPr>
              <a:t>1</a:t>
            </a:r>
            <a:endParaRPr lang="en-US" dirty="0" smtClean="0"/>
          </a:p>
          <a:p>
            <a:endParaRPr lang="en-US" dirty="0"/>
          </a:p>
          <a:p>
            <a:r>
              <a:rPr lang="en-US" dirty="0">
                <a:hlinkClick r:id="rId3"/>
              </a:rPr>
              <a:t>https://www.ceviu.com.br/vaga/462087/emprego-devops-ninja-florianopolis-sc-</a:t>
            </a:r>
            <a:r>
              <a:rPr lang="en-US" dirty="0" smtClean="0">
                <a:hlinkClick r:id="rId3"/>
              </a:rPr>
              <a:t>462087</a:t>
            </a:r>
            <a:endParaRPr lang="en-US" dirty="0" smtClean="0"/>
          </a:p>
          <a:p>
            <a:endParaRPr lang="en-US" dirty="0"/>
          </a:p>
          <a:p>
            <a:r>
              <a:rPr lang="en-US" dirty="0">
                <a:hlinkClick r:id="rId3"/>
              </a:rPr>
              <a:t>https://www.ceviu.com.br/vaga/462087/emprego-devops-ninja-florianopolis-sc-</a:t>
            </a:r>
            <a:r>
              <a:rPr lang="en-US" dirty="0" smtClean="0">
                <a:hlinkClick r:id="rId3"/>
              </a:rPr>
              <a:t>462087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/>
              <a:t>http://</a:t>
            </a:r>
            <a:r>
              <a:rPr lang="en-US" dirty="0" err="1"/>
              <a:t>www.manager.com.br</a:t>
            </a:r>
            <a:r>
              <a:rPr lang="en-US" dirty="0"/>
              <a:t>/</a:t>
            </a:r>
            <a:r>
              <a:rPr lang="en-US" dirty="0" err="1"/>
              <a:t>empregos-devops</a:t>
            </a:r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pPr marL="11430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674231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Certificação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Na </a:t>
            </a:r>
            <a:r>
              <a:rPr lang="en-US" dirty="0" err="1" smtClean="0"/>
              <a:t>ferramenta</a:t>
            </a:r>
            <a:r>
              <a:rPr lang="en-US" dirty="0" smtClean="0"/>
              <a:t> AWS – Amazon Cloud</a:t>
            </a:r>
          </a:p>
          <a:p>
            <a:pPr lvl="1"/>
            <a:r>
              <a:rPr lang="en-US" dirty="0"/>
              <a:t>https://</a:t>
            </a:r>
            <a:r>
              <a:rPr lang="en-US" dirty="0" err="1"/>
              <a:t>aws.amazon.com</a:t>
            </a:r>
            <a:r>
              <a:rPr lang="en-US" dirty="0"/>
              <a:t>/</a:t>
            </a:r>
            <a:r>
              <a:rPr lang="en-US" dirty="0" err="1"/>
              <a:t>pt</a:t>
            </a:r>
            <a:r>
              <a:rPr lang="en-US" dirty="0"/>
              <a:t>/certification/certified-</a:t>
            </a:r>
            <a:r>
              <a:rPr lang="en-US" dirty="0" err="1"/>
              <a:t>devops</a:t>
            </a:r>
            <a:r>
              <a:rPr lang="en-US" dirty="0"/>
              <a:t>-engineer-professional/</a:t>
            </a:r>
          </a:p>
        </p:txBody>
      </p:sp>
    </p:spTree>
    <p:extLst>
      <p:ext uri="{BB962C8B-B14F-4D97-AF65-F5344CB8AC3E}">
        <p14:creationId xmlns:p14="http://schemas.microsoft.com/office/powerpoint/2010/main" val="272339543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Fontes</a:t>
            </a:r>
            <a:r>
              <a:rPr lang="en-US" dirty="0" smtClean="0"/>
              <a:t>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>
                <a:hlinkClick r:id="rId2"/>
              </a:rPr>
              <a:t>http://gutocarvalho.net/octopress/2013/03/16/o-que-e-um-devops-afinal</a:t>
            </a:r>
            <a:r>
              <a:rPr lang="en-US" dirty="0" smtClean="0">
                <a:hlinkClick r:id="rId2"/>
              </a:rPr>
              <a:t>/</a:t>
            </a:r>
            <a:endParaRPr lang="en-US" dirty="0" smtClean="0"/>
          </a:p>
          <a:p>
            <a:endParaRPr lang="en-US" dirty="0"/>
          </a:p>
          <a:p>
            <a:r>
              <a:rPr lang="en-US" dirty="0">
                <a:hlinkClick r:id="rId3"/>
              </a:rPr>
              <a:t>http://www.targettrust.com.br/blog/mercado-de-ti/o-que-e-devops</a:t>
            </a:r>
            <a:r>
              <a:rPr lang="en-US" dirty="0" smtClean="0">
                <a:hlinkClick r:id="rId3"/>
              </a:rPr>
              <a:t>/</a:t>
            </a:r>
            <a:endParaRPr lang="en-US" dirty="0" smtClean="0"/>
          </a:p>
          <a:p>
            <a:endParaRPr lang="en-US" dirty="0"/>
          </a:p>
          <a:p>
            <a:r>
              <a:rPr lang="en-US" dirty="0">
                <a:hlinkClick r:id="rId4"/>
              </a:rPr>
              <a:t>https://www.ibm.com/developerworks/community/blogs/rationalbrasil/entry/o_que_devops?lang=</a:t>
            </a:r>
            <a:r>
              <a:rPr lang="en-US" dirty="0" smtClean="0">
                <a:hlinkClick r:id="rId4"/>
              </a:rPr>
              <a:t>en</a:t>
            </a:r>
            <a:endParaRPr lang="en-US" dirty="0" smtClean="0"/>
          </a:p>
          <a:p>
            <a:endParaRPr lang="en-US" dirty="0"/>
          </a:p>
          <a:p>
            <a:r>
              <a:rPr lang="en-US" dirty="0"/>
              <a:t>http://</a:t>
            </a:r>
            <a:r>
              <a:rPr lang="en-US" dirty="0" err="1"/>
              <a:t>www.infoq.com</a:t>
            </a:r>
            <a:r>
              <a:rPr lang="en-US" dirty="0"/>
              <a:t>/</a:t>
            </a:r>
            <a:r>
              <a:rPr lang="en-US" dirty="0" err="1"/>
              <a:t>br</a:t>
            </a:r>
            <a:r>
              <a:rPr lang="en-US" dirty="0"/>
              <a:t>/articles/wide-range-</a:t>
            </a:r>
            <a:r>
              <a:rPr lang="en-US" dirty="0" err="1"/>
              <a:t>devops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969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é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 </a:t>
            </a:r>
            <a:r>
              <a:rPr lang="en-US" dirty="0" smtClean="0"/>
              <a:t>Na </a:t>
            </a:r>
            <a:r>
              <a:rPr lang="en-US" dirty="0" err="1" smtClean="0"/>
              <a:t>prática</a:t>
            </a:r>
            <a:r>
              <a:rPr lang="en-US" dirty="0" smtClean="0"/>
              <a:t> </a:t>
            </a:r>
            <a:r>
              <a:rPr lang="en-US" dirty="0" err="1" smtClean="0"/>
              <a:t>é</a:t>
            </a:r>
            <a:r>
              <a:rPr lang="en-US" dirty="0" smtClean="0"/>
              <a:t> o </a:t>
            </a:r>
            <a:r>
              <a:rPr lang="en-US" dirty="0" err="1" smtClean="0"/>
              <a:t>alinhamento</a:t>
            </a:r>
            <a:r>
              <a:rPr lang="en-US" dirty="0" smtClean="0"/>
              <a:t> do time de </a:t>
            </a:r>
            <a:r>
              <a:rPr lang="en-US" dirty="0" err="1" smtClean="0"/>
              <a:t>desenvolvimento</a:t>
            </a:r>
            <a:r>
              <a:rPr lang="en-US" dirty="0" smtClean="0"/>
              <a:t> com o time de </a:t>
            </a:r>
            <a:r>
              <a:rPr lang="en-US" dirty="0" err="1" smtClean="0"/>
              <a:t>operações</a:t>
            </a:r>
            <a:r>
              <a:rPr lang="en-US" dirty="0" smtClean="0"/>
              <a:t>, </a:t>
            </a:r>
            <a:r>
              <a:rPr lang="en-US" dirty="0" err="1" smtClean="0"/>
              <a:t>em</a:t>
            </a:r>
            <a:r>
              <a:rPr lang="en-US" dirty="0" smtClean="0"/>
              <a:t> </a:t>
            </a:r>
            <a:r>
              <a:rPr lang="en-US" dirty="0" err="1" smtClean="0"/>
              <a:t>relação</a:t>
            </a:r>
            <a:r>
              <a:rPr lang="en-US" dirty="0" smtClean="0"/>
              <a:t> </a:t>
            </a:r>
            <a:r>
              <a:rPr lang="en-US" dirty="0" err="1" smtClean="0"/>
              <a:t>à</a:t>
            </a:r>
            <a:r>
              <a:rPr lang="en-US" dirty="0" smtClean="0"/>
              <a:t> </a:t>
            </a:r>
            <a:r>
              <a:rPr lang="en-US" dirty="0" err="1" smtClean="0"/>
              <a:t>ferramentas</a:t>
            </a:r>
            <a:r>
              <a:rPr lang="en-US" dirty="0" smtClean="0"/>
              <a:t>, </a:t>
            </a:r>
            <a:r>
              <a:rPr lang="en-US" dirty="0" err="1" smtClean="0"/>
              <a:t>processos</a:t>
            </a:r>
            <a:r>
              <a:rPr lang="en-US" dirty="0" smtClean="0"/>
              <a:t> e </a:t>
            </a:r>
            <a:r>
              <a:rPr lang="en-US" dirty="0" err="1" smtClean="0"/>
              <a:t>responsabilidades</a:t>
            </a:r>
            <a:r>
              <a:rPr lang="en-US" dirty="0" smtClean="0"/>
              <a:t>, </a:t>
            </a:r>
            <a:r>
              <a:rPr lang="en-US" dirty="0" err="1" smtClean="0"/>
              <a:t>visando</a:t>
            </a:r>
            <a:r>
              <a:rPr lang="en-US" dirty="0" smtClean="0"/>
              <a:t> </a:t>
            </a:r>
            <a:r>
              <a:rPr lang="en-US" dirty="0" err="1" smtClean="0"/>
              <a:t>acelerar</a:t>
            </a:r>
            <a:r>
              <a:rPr lang="en-US" dirty="0" smtClean="0"/>
              <a:t> as </a:t>
            </a:r>
            <a:r>
              <a:rPr lang="en-US" dirty="0" err="1" smtClean="0"/>
              <a:t>entregas</a:t>
            </a:r>
            <a:r>
              <a:rPr lang="en-US" dirty="0" smtClean="0"/>
              <a:t> </a:t>
            </a:r>
            <a:r>
              <a:rPr lang="en-US" dirty="0" err="1" smtClean="0"/>
              <a:t>em</a:t>
            </a:r>
            <a:r>
              <a:rPr lang="en-US" dirty="0" smtClean="0"/>
              <a:t> </a:t>
            </a:r>
            <a:r>
              <a:rPr lang="en-US" dirty="0" err="1" smtClean="0"/>
              <a:t>produção</a:t>
            </a:r>
            <a:r>
              <a:rPr lang="en-US" dirty="0" smtClean="0"/>
              <a:t> com um </a:t>
            </a:r>
            <a:r>
              <a:rPr lang="en-US" dirty="0" err="1" smtClean="0"/>
              <a:t>elevado</a:t>
            </a:r>
            <a:r>
              <a:rPr lang="en-US" dirty="0" smtClean="0"/>
              <a:t> </a:t>
            </a:r>
            <a:r>
              <a:rPr lang="en-US" dirty="0" err="1" smtClean="0"/>
              <a:t>grau</a:t>
            </a:r>
            <a:r>
              <a:rPr lang="en-US" dirty="0" smtClean="0"/>
              <a:t> de </a:t>
            </a:r>
            <a:r>
              <a:rPr lang="en-US" dirty="0" err="1" smtClean="0"/>
              <a:t>qualidade</a:t>
            </a:r>
            <a:r>
              <a:rPr lang="en-US" dirty="0" smtClean="0"/>
              <a:t>.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42264" y="3840025"/>
            <a:ext cx="5977399" cy="26635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40316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Como </a:t>
            </a:r>
            <a:r>
              <a:rPr lang="en-US" dirty="0" err="1" smtClean="0"/>
              <a:t>surgiu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Desenvolvimento</a:t>
            </a:r>
            <a:r>
              <a:rPr lang="en-US" dirty="0" smtClean="0"/>
              <a:t> </a:t>
            </a:r>
            <a:r>
              <a:rPr lang="en-US" dirty="0" err="1" smtClean="0"/>
              <a:t>ágil</a:t>
            </a:r>
            <a:r>
              <a:rPr lang="en-US" dirty="0" smtClean="0"/>
              <a:t> -  Infra </a:t>
            </a:r>
            <a:r>
              <a:rPr lang="en-US" dirty="0" err="1" smtClean="0"/>
              <a:t>estrutura</a:t>
            </a:r>
            <a:r>
              <a:rPr lang="en-US" dirty="0" smtClean="0"/>
              <a:t> </a:t>
            </a:r>
            <a:r>
              <a:rPr lang="en-US" dirty="0" err="1" smtClean="0"/>
              <a:t>tradicional</a:t>
            </a:r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</p:txBody>
      </p:sp>
      <p:sp>
        <p:nvSpPr>
          <p:cNvPr id="4" name="Rectangle 3"/>
          <p:cNvSpPr/>
          <p:nvPr/>
        </p:nvSpPr>
        <p:spPr>
          <a:xfrm>
            <a:off x="257044" y="2333684"/>
            <a:ext cx="8618571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 err="1"/>
              <a:t>Em</a:t>
            </a:r>
            <a:r>
              <a:rPr lang="en-US" sz="1600" dirty="0"/>
              <a:t> 2009, </a:t>
            </a:r>
            <a:r>
              <a:rPr lang="en-US" sz="1600" dirty="0" err="1"/>
              <a:t>uma</a:t>
            </a:r>
            <a:r>
              <a:rPr lang="en-US" sz="1600" dirty="0"/>
              <a:t> </a:t>
            </a:r>
            <a:r>
              <a:rPr lang="en-US" sz="1600" dirty="0" err="1"/>
              <a:t>tempestade</a:t>
            </a:r>
            <a:r>
              <a:rPr lang="en-US" sz="1600" dirty="0"/>
              <a:t> de </a:t>
            </a:r>
            <a:r>
              <a:rPr lang="en-US" sz="1600" dirty="0" err="1"/>
              <a:t>metodologias</a:t>
            </a:r>
            <a:r>
              <a:rPr lang="en-US" sz="1600" dirty="0"/>
              <a:t> e </a:t>
            </a:r>
            <a:r>
              <a:rPr lang="en-US" sz="1600" dirty="0" err="1"/>
              <a:t>pensamentos</a:t>
            </a:r>
            <a:r>
              <a:rPr lang="en-US" sz="1600" dirty="0"/>
              <a:t> se </a:t>
            </a:r>
            <a:r>
              <a:rPr lang="en-US" sz="1600" dirty="0" err="1"/>
              <a:t>formou</a:t>
            </a:r>
            <a:r>
              <a:rPr lang="en-US" sz="1600" dirty="0"/>
              <a:t>: Agile, TOC – Theory of Constraints, Systems Thinking &amp; Dynamics, Lean e </a:t>
            </a:r>
            <a:r>
              <a:rPr lang="en-US" sz="1600" dirty="0" err="1"/>
              <a:t>outras</a:t>
            </a:r>
            <a:r>
              <a:rPr lang="en-US" sz="1600" dirty="0"/>
              <a:t> </a:t>
            </a:r>
            <a:r>
              <a:rPr lang="en-US" sz="1600" dirty="0" err="1"/>
              <a:t>metodologias</a:t>
            </a:r>
            <a:r>
              <a:rPr lang="en-US" sz="1600" dirty="0"/>
              <a:t> </a:t>
            </a:r>
            <a:r>
              <a:rPr lang="en-US" sz="1600" dirty="0" err="1"/>
              <a:t>para</a:t>
            </a:r>
            <a:r>
              <a:rPr lang="en-US" sz="1600" dirty="0"/>
              <a:t> a </a:t>
            </a:r>
            <a:r>
              <a:rPr lang="en-US" sz="1600" dirty="0" err="1"/>
              <a:t>gestão</a:t>
            </a:r>
            <a:r>
              <a:rPr lang="en-US" sz="1600" dirty="0"/>
              <a:t> dos </a:t>
            </a:r>
            <a:r>
              <a:rPr lang="en-US" sz="1600" dirty="0" err="1"/>
              <a:t>serviços</a:t>
            </a:r>
            <a:r>
              <a:rPr lang="en-US" sz="1600" dirty="0"/>
              <a:t> de TI se </a:t>
            </a:r>
            <a:r>
              <a:rPr lang="en-US" sz="1600" dirty="0" err="1" smtClean="0"/>
              <a:t>juntaram</a:t>
            </a:r>
            <a:r>
              <a:rPr lang="en-US" sz="1600" dirty="0"/>
              <a:t> </a:t>
            </a:r>
            <a:r>
              <a:rPr lang="en-US" sz="1600" dirty="0" smtClean="0"/>
              <a:t>e </a:t>
            </a:r>
            <a:r>
              <a:rPr lang="en-US" sz="1600" dirty="0" err="1"/>
              <a:t>transformou</a:t>
            </a:r>
            <a:r>
              <a:rPr lang="en-US" sz="1600" dirty="0"/>
              <a:t>-se </a:t>
            </a:r>
            <a:r>
              <a:rPr lang="en-US" sz="1600" dirty="0" err="1"/>
              <a:t>na</a:t>
            </a:r>
            <a:r>
              <a:rPr lang="en-US" sz="1600" dirty="0"/>
              <a:t> </a:t>
            </a:r>
            <a:r>
              <a:rPr lang="en-US" sz="1600" dirty="0" err="1"/>
              <a:t>filosofia</a:t>
            </a:r>
            <a:r>
              <a:rPr lang="en-US" sz="1600" dirty="0"/>
              <a:t> base </a:t>
            </a:r>
            <a:r>
              <a:rPr lang="en-US" sz="1600" dirty="0" err="1"/>
              <a:t>por</a:t>
            </a:r>
            <a:r>
              <a:rPr lang="en-US" sz="1600" dirty="0"/>
              <a:t> </a:t>
            </a:r>
            <a:r>
              <a:rPr lang="en-US" sz="1600" dirty="0" err="1"/>
              <a:t>trás</a:t>
            </a:r>
            <a:r>
              <a:rPr lang="en-US" sz="1600" dirty="0"/>
              <a:t> do </a:t>
            </a:r>
            <a:r>
              <a:rPr lang="en-US" sz="1600" dirty="0" err="1"/>
              <a:t>DevOps</a:t>
            </a:r>
            <a:r>
              <a:rPr lang="en-US" sz="1600" dirty="0"/>
              <a:t>.</a:t>
            </a:r>
          </a:p>
          <a:p>
            <a:endParaRPr lang="en-US" sz="1600" dirty="0"/>
          </a:p>
          <a:p>
            <a:pPr marL="285750" indent="-285750">
              <a:buFontTx/>
              <a:buChar char="•"/>
            </a:pPr>
            <a:r>
              <a:rPr lang="en-US" sz="1600" dirty="0" smtClean="0"/>
              <a:t>Agile </a:t>
            </a:r>
            <a:r>
              <a:rPr lang="en-US" sz="1600" dirty="0" err="1"/>
              <a:t>abriu</a:t>
            </a:r>
            <a:r>
              <a:rPr lang="en-US" sz="1600" dirty="0"/>
              <a:t> o </a:t>
            </a:r>
            <a:r>
              <a:rPr lang="en-US" sz="1600" dirty="0" err="1"/>
              <a:t>caminho</a:t>
            </a:r>
            <a:r>
              <a:rPr lang="en-US" sz="1600" dirty="0"/>
              <a:t> para o DevOps, </a:t>
            </a:r>
            <a:r>
              <a:rPr lang="en-US" sz="1600" dirty="0" err="1"/>
              <a:t>desviando</a:t>
            </a:r>
            <a:r>
              <a:rPr lang="en-US" sz="1600" dirty="0"/>
              <a:t> o </a:t>
            </a:r>
            <a:r>
              <a:rPr lang="en-US" sz="1600" dirty="0" err="1"/>
              <a:t>caminho</a:t>
            </a:r>
            <a:r>
              <a:rPr lang="en-US" sz="1600" dirty="0"/>
              <a:t> das </a:t>
            </a:r>
            <a:r>
              <a:rPr lang="en-US" sz="1600" dirty="0" err="1"/>
              <a:t>metodologias</a:t>
            </a:r>
            <a:r>
              <a:rPr lang="en-US" sz="1600" dirty="0"/>
              <a:t> de </a:t>
            </a:r>
            <a:r>
              <a:rPr lang="en-US" sz="1600" dirty="0" err="1"/>
              <a:t>desenvolvimento</a:t>
            </a:r>
            <a:r>
              <a:rPr lang="en-US" sz="1600" dirty="0"/>
              <a:t> de software </a:t>
            </a:r>
            <a:r>
              <a:rPr lang="en-US" sz="1600" dirty="0" err="1"/>
              <a:t>modelo</a:t>
            </a:r>
            <a:r>
              <a:rPr lang="en-US" sz="1600" dirty="0"/>
              <a:t> </a:t>
            </a:r>
            <a:r>
              <a:rPr lang="en-US" sz="1600" dirty="0" err="1"/>
              <a:t>cascata</a:t>
            </a:r>
            <a:r>
              <a:rPr lang="en-US" sz="1600" dirty="0"/>
              <a:t> e indo </a:t>
            </a:r>
            <a:r>
              <a:rPr lang="en-US" sz="1600" dirty="0" err="1"/>
              <a:t>em</a:t>
            </a:r>
            <a:r>
              <a:rPr lang="en-US" sz="1600" dirty="0"/>
              <a:t> </a:t>
            </a:r>
            <a:r>
              <a:rPr lang="en-US" sz="1600" dirty="0" err="1"/>
              <a:t>direção</a:t>
            </a:r>
            <a:r>
              <a:rPr lang="en-US" sz="1600" dirty="0"/>
              <a:t> a um </a:t>
            </a:r>
            <a:r>
              <a:rPr lang="en-US" sz="1600" dirty="0" err="1"/>
              <a:t>ciclo</a:t>
            </a:r>
            <a:r>
              <a:rPr lang="en-US" sz="1600" dirty="0"/>
              <a:t> </a:t>
            </a:r>
            <a:r>
              <a:rPr lang="en-US" sz="1600" dirty="0" err="1" smtClean="0"/>
              <a:t>contínuo</a:t>
            </a:r>
            <a:r>
              <a:rPr lang="en-US" sz="1600" dirty="0" smtClean="0"/>
              <a:t> </a:t>
            </a:r>
            <a:r>
              <a:rPr lang="en-US" sz="1600" dirty="0"/>
              <a:t>de </a:t>
            </a:r>
            <a:r>
              <a:rPr lang="en-US" sz="1600" dirty="0" err="1"/>
              <a:t>desenvolvimento</a:t>
            </a:r>
            <a:r>
              <a:rPr lang="en-US" sz="1600" dirty="0"/>
              <a:t>. </a:t>
            </a:r>
            <a:r>
              <a:rPr lang="en-US" sz="1600" dirty="0" err="1"/>
              <a:t>Entretanto</a:t>
            </a:r>
            <a:r>
              <a:rPr lang="en-US" sz="1600" dirty="0"/>
              <a:t>, o Agile </a:t>
            </a:r>
            <a:r>
              <a:rPr lang="en-US" sz="1600" dirty="0" err="1"/>
              <a:t>não</a:t>
            </a:r>
            <a:r>
              <a:rPr lang="en-US" sz="1600" dirty="0"/>
              <a:t> </a:t>
            </a:r>
            <a:r>
              <a:rPr lang="en-US" sz="1600" dirty="0" err="1"/>
              <a:t>incluía</a:t>
            </a:r>
            <a:r>
              <a:rPr lang="en-US" sz="1600" dirty="0"/>
              <a:t> o </a:t>
            </a:r>
            <a:r>
              <a:rPr lang="en-US" sz="1600" dirty="0" err="1"/>
              <a:t>lado</a:t>
            </a:r>
            <a:r>
              <a:rPr lang="en-US" sz="1600" dirty="0"/>
              <a:t> da </a:t>
            </a:r>
            <a:r>
              <a:rPr lang="en-US" sz="1600" dirty="0" err="1" smtClean="0"/>
              <a:t>operação</a:t>
            </a:r>
            <a:r>
              <a:rPr lang="en-US" sz="1600" dirty="0" smtClean="0"/>
              <a:t>.</a:t>
            </a:r>
          </a:p>
          <a:p>
            <a:pPr marL="285750" indent="-285750">
              <a:buFontTx/>
              <a:buChar char="•"/>
            </a:pPr>
            <a:r>
              <a:rPr lang="en-US" sz="1600" dirty="0" err="1" smtClean="0"/>
              <a:t>Hoje</a:t>
            </a:r>
            <a:r>
              <a:rPr lang="en-US" sz="1600" dirty="0"/>
              <a:t>, </a:t>
            </a:r>
            <a:r>
              <a:rPr lang="en-US" sz="1600" dirty="0" err="1"/>
              <a:t>através</a:t>
            </a:r>
            <a:r>
              <a:rPr lang="en-US" sz="1600" dirty="0"/>
              <a:t> da “</a:t>
            </a:r>
            <a:r>
              <a:rPr lang="en-US" sz="1600" dirty="0" err="1"/>
              <a:t>filosofia</a:t>
            </a:r>
            <a:r>
              <a:rPr lang="en-US" sz="1600" dirty="0"/>
              <a:t>” </a:t>
            </a:r>
            <a:r>
              <a:rPr lang="en-US" sz="1600" dirty="0" err="1"/>
              <a:t>DevOps</a:t>
            </a:r>
            <a:r>
              <a:rPr lang="en-US" sz="1600" dirty="0"/>
              <a:t>, </a:t>
            </a:r>
            <a:r>
              <a:rPr lang="en-US" sz="1600" dirty="0" err="1"/>
              <a:t>funcionalidades</a:t>
            </a:r>
            <a:r>
              <a:rPr lang="en-US" sz="1600" dirty="0"/>
              <a:t>, </a:t>
            </a:r>
            <a:r>
              <a:rPr lang="en-US" sz="1600" dirty="0" err="1"/>
              <a:t>responsabilidades</a:t>
            </a:r>
            <a:r>
              <a:rPr lang="en-US" sz="1600" dirty="0"/>
              <a:t> </a:t>
            </a:r>
            <a:r>
              <a:rPr lang="en-US" sz="1600" dirty="0" err="1"/>
              <a:t>compartilhadas</a:t>
            </a:r>
            <a:r>
              <a:rPr lang="en-US" sz="1600" dirty="0"/>
              <a:t> e a </a:t>
            </a:r>
            <a:r>
              <a:rPr lang="en-US" sz="1600" dirty="0" err="1"/>
              <a:t>confiança</a:t>
            </a:r>
            <a:r>
              <a:rPr lang="en-US" sz="1600" dirty="0"/>
              <a:t> entre as </a:t>
            </a:r>
            <a:r>
              <a:rPr lang="en-US" sz="1600" dirty="0" err="1"/>
              <a:t>partes</a:t>
            </a:r>
            <a:r>
              <a:rPr lang="en-US" sz="1600" dirty="0"/>
              <a:t> (</a:t>
            </a:r>
            <a:r>
              <a:rPr lang="en-US" sz="1600" dirty="0" err="1"/>
              <a:t>Dev</a:t>
            </a:r>
            <a:r>
              <a:rPr lang="en-US" sz="1600" dirty="0"/>
              <a:t> x Infra) </a:t>
            </a:r>
            <a:r>
              <a:rPr lang="en-US" sz="1600" dirty="0" err="1"/>
              <a:t>são</a:t>
            </a:r>
            <a:r>
              <a:rPr lang="en-US" sz="1600" dirty="0"/>
              <a:t> </a:t>
            </a:r>
            <a:r>
              <a:rPr lang="en-US" sz="1600" dirty="0" err="1"/>
              <a:t>itens</a:t>
            </a:r>
            <a:r>
              <a:rPr lang="en-US" sz="1600" dirty="0"/>
              <a:t> </a:t>
            </a:r>
            <a:r>
              <a:rPr lang="en-US" sz="1600" dirty="0" err="1"/>
              <a:t>exaltados</a:t>
            </a:r>
            <a:r>
              <a:rPr lang="en-US" sz="1600" dirty="0"/>
              <a:t> e </a:t>
            </a:r>
            <a:r>
              <a:rPr lang="en-US" sz="1600" dirty="0" err="1"/>
              <a:t>promovidos</a:t>
            </a:r>
            <a:r>
              <a:rPr lang="en-US" sz="1600" dirty="0"/>
              <a:t>. A </a:t>
            </a:r>
            <a:r>
              <a:rPr lang="en-US" sz="1600" dirty="0" err="1"/>
              <a:t>cultura</a:t>
            </a:r>
            <a:r>
              <a:rPr lang="en-US" sz="1600" dirty="0"/>
              <a:t> </a:t>
            </a:r>
            <a:r>
              <a:rPr lang="en-US" sz="1600" dirty="0" err="1"/>
              <a:t>estende</a:t>
            </a:r>
            <a:r>
              <a:rPr lang="en-US" sz="1600" dirty="0"/>
              <a:t> o </a:t>
            </a:r>
            <a:r>
              <a:rPr lang="en-US" sz="1600" dirty="0" err="1"/>
              <a:t>modelo</a:t>
            </a:r>
            <a:r>
              <a:rPr lang="en-US" sz="1600" dirty="0"/>
              <a:t> de </a:t>
            </a:r>
            <a:r>
              <a:rPr lang="en-US" sz="1600" dirty="0" err="1"/>
              <a:t>desenvolvimento</a:t>
            </a:r>
            <a:r>
              <a:rPr lang="en-US" sz="1600" dirty="0"/>
              <a:t> Agile, de forma a </a:t>
            </a:r>
            <a:r>
              <a:rPr lang="en-US" sz="1600" dirty="0" err="1"/>
              <a:t>promover</a:t>
            </a:r>
            <a:r>
              <a:rPr lang="en-US" sz="1600" dirty="0"/>
              <a:t> a </a:t>
            </a:r>
            <a:r>
              <a:rPr lang="en-US" sz="1600" dirty="0" err="1"/>
              <a:t>integração</a:t>
            </a:r>
            <a:r>
              <a:rPr lang="en-US" sz="1600" dirty="0"/>
              <a:t> continua </a:t>
            </a:r>
            <a:r>
              <a:rPr lang="en-US" sz="1600" dirty="0" err="1"/>
              <a:t>até</a:t>
            </a:r>
            <a:r>
              <a:rPr lang="en-US" sz="1600" dirty="0"/>
              <a:t> a </a:t>
            </a:r>
            <a:r>
              <a:rPr lang="en-US" sz="1600" dirty="0" err="1"/>
              <a:t>entrega</a:t>
            </a:r>
            <a:r>
              <a:rPr lang="en-US" sz="1600" dirty="0"/>
              <a:t>.</a:t>
            </a:r>
          </a:p>
          <a:p>
            <a:endParaRPr lang="en-US" sz="1600" dirty="0"/>
          </a:p>
          <a:p>
            <a:r>
              <a:rPr lang="en-US" sz="1600" dirty="0"/>
              <a:t>Para </a:t>
            </a:r>
            <a:r>
              <a:rPr lang="en-US" sz="1600" dirty="0" err="1"/>
              <a:t>garantir</a:t>
            </a:r>
            <a:r>
              <a:rPr lang="en-US" sz="1600" dirty="0"/>
              <a:t> </a:t>
            </a:r>
            <a:r>
              <a:rPr lang="en-US" sz="1600" dirty="0" err="1"/>
              <a:t>entregas</a:t>
            </a:r>
            <a:r>
              <a:rPr lang="en-US" sz="1600" dirty="0"/>
              <a:t> </a:t>
            </a:r>
            <a:r>
              <a:rPr lang="en-US" sz="1600" dirty="0" err="1"/>
              <a:t>continuas</a:t>
            </a:r>
            <a:r>
              <a:rPr lang="en-US" sz="1600" dirty="0"/>
              <a:t>, o </a:t>
            </a:r>
            <a:r>
              <a:rPr lang="en-US" sz="1600" dirty="0" err="1"/>
              <a:t>modelo</a:t>
            </a:r>
            <a:r>
              <a:rPr lang="en-US" sz="1600" dirty="0"/>
              <a:t> </a:t>
            </a:r>
            <a:r>
              <a:rPr lang="en-US" sz="1600" dirty="0" err="1"/>
              <a:t>encoraja</a:t>
            </a:r>
            <a:r>
              <a:rPr lang="en-US" sz="1600" dirty="0"/>
              <a:t> </a:t>
            </a:r>
            <a:r>
              <a:rPr lang="en-US" sz="1600" dirty="0" err="1"/>
              <a:t>automação</a:t>
            </a:r>
            <a:r>
              <a:rPr lang="en-US" sz="1600" dirty="0"/>
              <a:t> da </a:t>
            </a:r>
            <a:r>
              <a:rPr lang="en-US" sz="1600" dirty="0" err="1"/>
              <a:t>mudança</a:t>
            </a:r>
            <a:r>
              <a:rPr lang="en-US" sz="1600" dirty="0"/>
              <a:t>, </a:t>
            </a:r>
            <a:r>
              <a:rPr lang="en-US" sz="1600" dirty="0" err="1"/>
              <a:t>configurações</a:t>
            </a:r>
            <a:r>
              <a:rPr lang="en-US" sz="1600" dirty="0"/>
              <a:t> e </a:t>
            </a:r>
            <a:r>
              <a:rPr lang="en-US" sz="1600" dirty="0" err="1"/>
              <a:t>processos</a:t>
            </a:r>
            <a:r>
              <a:rPr lang="en-US" sz="1600" dirty="0"/>
              <a:t> de </a:t>
            </a:r>
            <a:r>
              <a:rPr lang="en-US" sz="1600" dirty="0" err="1"/>
              <a:t>lançamento</a:t>
            </a:r>
            <a:r>
              <a:rPr lang="en-US" sz="16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753835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Vídeos de Introdução 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Alguns vídeos apresentados nos congressos que iniciaram as discursões e divulgações sobre </a:t>
            </a:r>
            <a:r>
              <a:rPr lang="pt-BR" dirty="0" err="1" smtClean="0"/>
              <a:t>DevOps</a:t>
            </a:r>
            <a:r>
              <a:rPr lang="pt-BR" dirty="0" smtClean="0"/>
              <a:t>:</a:t>
            </a:r>
          </a:p>
          <a:p>
            <a:pPr lvl="1"/>
            <a:r>
              <a:rPr lang="pt-BR" dirty="0">
                <a:hlinkClick r:id="rId2"/>
              </a:rPr>
              <a:t>https://</a:t>
            </a:r>
            <a:r>
              <a:rPr lang="pt-BR" dirty="0" smtClean="0">
                <a:hlinkClick r:id="rId2"/>
              </a:rPr>
              <a:t>www.youtube.com/watch?v=EOveXZhJpr4</a:t>
            </a:r>
            <a:endParaRPr lang="pt-BR" dirty="0" smtClean="0"/>
          </a:p>
          <a:p>
            <a:pPr lvl="1"/>
            <a:r>
              <a:rPr lang="pt-BR" dirty="0"/>
              <a:t>https://www.youtube.com/watch?v=a0N2ugDwi5g</a:t>
            </a:r>
          </a:p>
        </p:txBody>
      </p:sp>
    </p:spTree>
    <p:extLst>
      <p:ext uri="{BB962C8B-B14F-4D97-AF65-F5344CB8AC3E}">
        <p14:creationId xmlns:p14="http://schemas.microsoft.com/office/powerpoint/2010/main" val="28173630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Entendendo como funcionava</a:t>
            </a:r>
            <a:endParaRPr lang="pt-BR" dirty="0"/>
          </a:p>
        </p:txBody>
      </p:sp>
      <p:pic>
        <p:nvPicPr>
          <p:cNvPr id="1026" name="Picture 2" descr="http://gutocarvalho.net/octopress/images/posts/bluedevops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846" y="1800786"/>
            <a:ext cx="7507235" cy="5057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9288129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err="1" smtClean="0"/>
              <a:t>DevOPS</a:t>
            </a:r>
            <a:r>
              <a:rPr lang="pt-BR" dirty="0" smtClean="0"/>
              <a:t>	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Não existe um </a:t>
            </a:r>
            <a:r>
              <a:rPr lang="pt-BR" dirty="0" err="1" smtClean="0"/>
              <a:t>manisfesto</a:t>
            </a:r>
            <a:endParaRPr lang="pt-BR" dirty="0" smtClean="0"/>
          </a:p>
          <a:p>
            <a:r>
              <a:rPr lang="pt-BR" dirty="0" smtClean="0"/>
              <a:t>Apoia nos princípios Ágeis e Conceito </a:t>
            </a:r>
            <a:r>
              <a:rPr lang="pt-BR" dirty="0" err="1" smtClean="0"/>
              <a:t>Lean</a:t>
            </a:r>
            <a:endParaRPr lang="pt-BR" dirty="0" smtClean="0"/>
          </a:p>
          <a:p>
            <a:r>
              <a:rPr lang="pt-BR" dirty="0" smtClean="0"/>
              <a:t>Motivada pelo:</a:t>
            </a:r>
          </a:p>
          <a:p>
            <a:pPr lvl="1"/>
            <a:r>
              <a:rPr lang="pt-BR" dirty="0" err="1" smtClean="0"/>
              <a:t>Cloud</a:t>
            </a:r>
            <a:r>
              <a:rPr lang="pt-BR" dirty="0" smtClean="0"/>
              <a:t> </a:t>
            </a:r>
            <a:r>
              <a:rPr lang="pt-BR" dirty="0" err="1" smtClean="0"/>
              <a:t>Computing</a:t>
            </a:r>
            <a:endParaRPr lang="pt-BR" dirty="0" smtClean="0"/>
          </a:p>
          <a:p>
            <a:pPr lvl="1"/>
            <a:r>
              <a:rPr lang="pt-BR" dirty="0" smtClean="0"/>
              <a:t>Virtualização</a:t>
            </a:r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98787536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Adoção</a:t>
            </a:r>
            <a:r>
              <a:rPr lang="en-US" dirty="0" smtClean="0"/>
              <a:t> das </a:t>
            </a:r>
            <a:r>
              <a:rPr lang="en-US" dirty="0" err="1" smtClean="0"/>
              <a:t>empresas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426128" y="1908645"/>
            <a:ext cx="8260672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No </a:t>
            </a:r>
            <a:r>
              <a:rPr lang="en-US" dirty="0" err="1"/>
              <a:t>relatório</a:t>
            </a:r>
            <a:r>
              <a:rPr lang="en-US" dirty="0"/>
              <a:t> “</a:t>
            </a:r>
            <a:r>
              <a:rPr lang="en-US" b="1" dirty="0"/>
              <a:t>2013 State of </a:t>
            </a:r>
            <a:r>
              <a:rPr lang="en-US" b="1" dirty="0" err="1"/>
              <a:t>DevOps</a:t>
            </a:r>
            <a:r>
              <a:rPr lang="en-US" b="1" dirty="0"/>
              <a:t> Report</a:t>
            </a:r>
            <a:r>
              <a:rPr lang="en-US" dirty="0"/>
              <a:t>”, </a:t>
            </a:r>
            <a:r>
              <a:rPr lang="en-US" dirty="0" err="1"/>
              <a:t>publicado</a:t>
            </a:r>
            <a:r>
              <a:rPr lang="en-US" dirty="0"/>
              <a:t> </a:t>
            </a:r>
            <a:r>
              <a:rPr lang="en-US" dirty="0" err="1"/>
              <a:t>pela</a:t>
            </a:r>
            <a:r>
              <a:rPr lang="en-US" dirty="0"/>
              <a:t> Puppet Labs, </a:t>
            </a:r>
            <a:r>
              <a:rPr lang="en-US" dirty="0" err="1"/>
              <a:t>é</a:t>
            </a:r>
            <a:r>
              <a:rPr lang="en-US" dirty="0"/>
              <a:t> </a:t>
            </a:r>
            <a:r>
              <a:rPr lang="en-US" dirty="0" err="1"/>
              <a:t>possível</a:t>
            </a:r>
            <a:r>
              <a:rPr lang="en-US" dirty="0"/>
              <a:t> </a:t>
            </a:r>
            <a:r>
              <a:rPr lang="en-US" dirty="0" err="1"/>
              <a:t>notar</a:t>
            </a:r>
            <a:r>
              <a:rPr lang="en-US" dirty="0"/>
              <a:t> um </a:t>
            </a:r>
            <a:r>
              <a:rPr lang="en-US" dirty="0" err="1"/>
              <a:t>grande</a:t>
            </a:r>
            <a:r>
              <a:rPr lang="en-US" dirty="0"/>
              <a:t> </a:t>
            </a:r>
            <a:r>
              <a:rPr lang="en-US" dirty="0" err="1"/>
              <a:t>interesse</a:t>
            </a:r>
            <a:r>
              <a:rPr lang="en-US" dirty="0"/>
              <a:t> das </a:t>
            </a:r>
            <a:r>
              <a:rPr lang="en-US" dirty="0" err="1"/>
              <a:t>corporações</a:t>
            </a:r>
            <a:r>
              <a:rPr lang="en-US" dirty="0"/>
              <a:t> </a:t>
            </a:r>
            <a:r>
              <a:rPr lang="en-US" dirty="0" err="1"/>
              <a:t>pelo</a:t>
            </a:r>
            <a:r>
              <a:rPr lang="en-US" dirty="0"/>
              <a:t> </a:t>
            </a:r>
            <a:r>
              <a:rPr lang="en-US" dirty="0" err="1"/>
              <a:t>movimento</a:t>
            </a:r>
            <a:r>
              <a:rPr lang="en-US" dirty="0"/>
              <a:t>. A </a:t>
            </a:r>
            <a:r>
              <a:rPr lang="en-US" dirty="0" err="1"/>
              <a:t>pesquisa</a:t>
            </a:r>
            <a:r>
              <a:rPr lang="en-US" dirty="0"/>
              <a:t>, </a:t>
            </a:r>
            <a:r>
              <a:rPr lang="en-US" dirty="0" err="1"/>
              <a:t>realizada</a:t>
            </a:r>
            <a:r>
              <a:rPr lang="en-US" dirty="0"/>
              <a:t> com </a:t>
            </a:r>
            <a:r>
              <a:rPr lang="en-US" b="1" dirty="0" err="1"/>
              <a:t>quatro</a:t>
            </a:r>
            <a:r>
              <a:rPr lang="en-US" b="1" dirty="0"/>
              <a:t> mil </a:t>
            </a:r>
            <a:r>
              <a:rPr lang="en-US" dirty="0" err="1"/>
              <a:t>profissionais</a:t>
            </a:r>
            <a:r>
              <a:rPr lang="en-US" dirty="0"/>
              <a:t> de TI — </a:t>
            </a:r>
            <a:r>
              <a:rPr lang="en-US" dirty="0" err="1"/>
              <a:t>tanto</a:t>
            </a:r>
            <a:r>
              <a:rPr lang="en-US" dirty="0"/>
              <a:t> de </a:t>
            </a:r>
            <a:r>
              <a:rPr lang="en-US" dirty="0" err="1"/>
              <a:t>desenvolvimento</a:t>
            </a:r>
            <a:r>
              <a:rPr lang="en-US" dirty="0"/>
              <a:t> </a:t>
            </a:r>
            <a:r>
              <a:rPr lang="en-US" dirty="0" err="1"/>
              <a:t>quanto</a:t>
            </a:r>
            <a:r>
              <a:rPr lang="en-US" dirty="0"/>
              <a:t> de </a:t>
            </a:r>
            <a:r>
              <a:rPr lang="en-US" dirty="0" err="1"/>
              <a:t>operações</a:t>
            </a:r>
            <a:r>
              <a:rPr lang="en-US" dirty="0"/>
              <a:t> — </a:t>
            </a:r>
            <a:r>
              <a:rPr lang="en-US" dirty="0" err="1"/>
              <a:t>mais</a:t>
            </a:r>
            <a:r>
              <a:rPr lang="en-US" dirty="0"/>
              <a:t> da </a:t>
            </a:r>
            <a:r>
              <a:rPr lang="en-US" dirty="0" err="1"/>
              <a:t>metade</a:t>
            </a:r>
            <a:r>
              <a:rPr lang="en-US" dirty="0"/>
              <a:t> (</a:t>
            </a:r>
            <a:r>
              <a:rPr lang="en-US" b="1" dirty="0"/>
              <a:t>63%</a:t>
            </a:r>
            <a:r>
              <a:rPr lang="en-US" dirty="0"/>
              <a:t>) </a:t>
            </a:r>
            <a:r>
              <a:rPr lang="en-US" dirty="0" err="1"/>
              <a:t>admitiu</a:t>
            </a:r>
            <a:r>
              <a:rPr lang="en-US" dirty="0"/>
              <a:t> </a:t>
            </a:r>
            <a:r>
              <a:rPr lang="en-US" dirty="0" err="1"/>
              <a:t>que</a:t>
            </a:r>
            <a:r>
              <a:rPr lang="en-US" dirty="0"/>
              <a:t> as </a:t>
            </a:r>
            <a:r>
              <a:rPr lang="en-US" dirty="0" err="1"/>
              <a:t>empresas</a:t>
            </a:r>
            <a:r>
              <a:rPr lang="en-US" dirty="0"/>
              <a:t> </a:t>
            </a:r>
            <a:r>
              <a:rPr lang="en-US" dirty="0" err="1"/>
              <a:t>nas</a:t>
            </a:r>
            <a:r>
              <a:rPr lang="en-US" dirty="0"/>
              <a:t> </a:t>
            </a:r>
            <a:r>
              <a:rPr lang="en-US" dirty="0" err="1"/>
              <a:t>quais</a:t>
            </a:r>
            <a:r>
              <a:rPr lang="en-US" dirty="0"/>
              <a:t> </a:t>
            </a:r>
            <a:r>
              <a:rPr lang="en-US" dirty="0" err="1"/>
              <a:t>trabalham</a:t>
            </a:r>
            <a:r>
              <a:rPr lang="en-US" dirty="0"/>
              <a:t> </a:t>
            </a:r>
            <a:r>
              <a:rPr lang="en-US" b="1" dirty="0" err="1"/>
              <a:t>já</a:t>
            </a:r>
            <a:r>
              <a:rPr lang="en-US" b="1" dirty="0"/>
              <a:t> </a:t>
            </a:r>
            <a:r>
              <a:rPr lang="en-US" b="1" dirty="0" err="1"/>
              <a:t>adotam</a:t>
            </a:r>
            <a:r>
              <a:rPr lang="en-US" b="1" dirty="0"/>
              <a:t> o </a:t>
            </a:r>
            <a:r>
              <a:rPr lang="en-US" b="1" dirty="0" err="1"/>
              <a:t>conceito</a:t>
            </a:r>
            <a:r>
              <a:rPr lang="en-US" dirty="0"/>
              <a:t>, o </a:t>
            </a:r>
            <a:r>
              <a:rPr lang="en-US" dirty="0" err="1"/>
              <a:t>que</a:t>
            </a:r>
            <a:r>
              <a:rPr lang="en-US" dirty="0"/>
              <a:t> </a:t>
            </a:r>
            <a:r>
              <a:rPr lang="en-US" dirty="0" err="1"/>
              <a:t>mostra</a:t>
            </a:r>
            <a:r>
              <a:rPr lang="en-US" dirty="0"/>
              <a:t> </a:t>
            </a:r>
            <a:r>
              <a:rPr lang="en-US" dirty="0" err="1"/>
              <a:t>que</a:t>
            </a:r>
            <a:r>
              <a:rPr lang="en-US" dirty="0"/>
              <a:t> a </a:t>
            </a:r>
            <a:r>
              <a:rPr lang="en-US" dirty="0" err="1"/>
              <a:t>adoção</a:t>
            </a:r>
            <a:r>
              <a:rPr lang="en-US" dirty="0"/>
              <a:t> </a:t>
            </a:r>
            <a:r>
              <a:rPr lang="en-US" dirty="0" err="1"/>
              <a:t>desta</a:t>
            </a:r>
            <a:r>
              <a:rPr lang="en-US" dirty="0"/>
              <a:t> </a:t>
            </a:r>
            <a:r>
              <a:rPr lang="en-US" dirty="0" err="1"/>
              <a:t>prática</a:t>
            </a:r>
            <a:r>
              <a:rPr lang="en-US" dirty="0"/>
              <a:t> </a:t>
            </a:r>
            <a:r>
              <a:rPr lang="en-US" dirty="0" err="1"/>
              <a:t>está</a:t>
            </a:r>
            <a:r>
              <a:rPr lang="en-US" dirty="0"/>
              <a:t> </a:t>
            </a:r>
            <a:r>
              <a:rPr lang="en-US" dirty="0" err="1"/>
              <a:t>cada</a:t>
            </a:r>
            <a:r>
              <a:rPr lang="en-US" dirty="0"/>
              <a:t> </a:t>
            </a:r>
            <a:r>
              <a:rPr lang="en-US" dirty="0" err="1"/>
              <a:t>dia</a:t>
            </a:r>
            <a:r>
              <a:rPr lang="en-US" dirty="0"/>
              <a:t> </a:t>
            </a:r>
            <a:r>
              <a:rPr lang="en-US" dirty="0" err="1"/>
              <a:t>maior</a:t>
            </a:r>
            <a:r>
              <a:rPr lang="en-US" dirty="0"/>
              <a:t>. </a:t>
            </a:r>
            <a:r>
              <a:rPr lang="en-US" dirty="0" err="1"/>
              <a:t>Além</a:t>
            </a:r>
            <a:r>
              <a:rPr lang="en-US" dirty="0"/>
              <a:t> disso, </a:t>
            </a:r>
            <a:r>
              <a:rPr lang="en-US" dirty="0" err="1"/>
              <a:t>os</a:t>
            </a:r>
            <a:r>
              <a:rPr lang="en-US" dirty="0"/>
              <a:t> </a:t>
            </a:r>
            <a:r>
              <a:rPr lang="en-US" dirty="0" err="1"/>
              <a:t>profissionais</a:t>
            </a:r>
            <a:r>
              <a:rPr lang="en-US" dirty="0"/>
              <a:t> </a:t>
            </a:r>
            <a:r>
              <a:rPr lang="en-US" dirty="0" err="1"/>
              <a:t>pesquisados</a:t>
            </a:r>
            <a:r>
              <a:rPr lang="en-US" dirty="0"/>
              <a:t> </a:t>
            </a:r>
            <a:r>
              <a:rPr lang="en-US" dirty="0" err="1"/>
              <a:t>relataram</a:t>
            </a:r>
            <a:r>
              <a:rPr lang="en-US" dirty="0"/>
              <a:t> </a:t>
            </a:r>
            <a:r>
              <a:rPr lang="en-US" dirty="0" err="1"/>
              <a:t>que</a:t>
            </a:r>
            <a:r>
              <a:rPr lang="en-US" dirty="0"/>
              <a:t> entre </a:t>
            </a:r>
            <a:r>
              <a:rPr lang="en-US" dirty="0" err="1"/>
              <a:t>os</a:t>
            </a:r>
            <a:r>
              <a:rPr lang="en-US" dirty="0"/>
              <a:t> </a:t>
            </a:r>
            <a:r>
              <a:rPr lang="en-US" dirty="0" err="1"/>
              <a:t>grandes</a:t>
            </a:r>
            <a:r>
              <a:rPr lang="en-US" dirty="0"/>
              <a:t> </a:t>
            </a:r>
            <a:r>
              <a:rPr lang="en-US" dirty="0" err="1"/>
              <a:t>benefícios</a:t>
            </a:r>
            <a:r>
              <a:rPr lang="en-US" dirty="0"/>
              <a:t> do </a:t>
            </a:r>
            <a:r>
              <a:rPr lang="en-US" dirty="0" err="1"/>
              <a:t>DevOps</a:t>
            </a:r>
            <a:r>
              <a:rPr lang="en-US" dirty="0"/>
              <a:t> </a:t>
            </a:r>
            <a:r>
              <a:rPr lang="en-US" dirty="0" err="1"/>
              <a:t>está</a:t>
            </a:r>
            <a:r>
              <a:rPr lang="en-US" dirty="0"/>
              <a:t> a </a:t>
            </a:r>
            <a:r>
              <a:rPr lang="en-US" dirty="0" err="1"/>
              <a:t>agilidade</a:t>
            </a:r>
            <a:r>
              <a:rPr lang="en-US" dirty="0"/>
              <a:t> e </a:t>
            </a:r>
            <a:r>
              <a:rPr lang="en-US" dirty="0" err="1"/>
              <a:t>eficiência</a:t>
            </a:r>
            <a:r>
              <a:rPr lang="en-US" dirty="0"/>
              <a:t>: </a:t>
            </a:r>
            <a:r>
              <a:rPr lang="en-US" dirty="0" err="1"/>
              <a:t>eles</a:t>
            </a:r>
            <a:r>
              <a:rPr lang="en-US" dirty="0"/>
              <a:t> </a:t>
            </a:r>
            <a:r>
              <a:rPr lang="en-US" dirty="0" err="1"/>
              <a:t>conseguem</a:t>
            </a:r>
            <a:r>
              <a:rPr lang="en-US" dirty="0"/>
              <a:t> </a:t>
            </a:r>
            <a:r>
              <a:rPr lang="en-US" b="1" dirty="0" err="1">
                <a:solidFill>
                  <a:srgbClr val="FF0000"/>
                </a:solidFill>
              </a:rPr>
              <a:t>entregar</a:t>
            </a:r>
            <a:r>
              <a:rPr lang="en-US" b="1" dirty="0">
                <a:solidFill>
                  <a:srgbClr val="FF0000"/>
                </a:solidFill>
              </a:rPr>
              <a:t> o </a:t>
            </a:r>
            <a:r>
              <a:rPr lang="en-US" b="1" dirty="0" err="1">
                <a:solidFill>
                  <a:srgbClr val="FF0000"/>
                </a:solidFill>
              </a:rPr>
              <a:t>código</a:t>
            </a:r>
            <a:r>
              <a:rPr lang="en-US" b="1" dirty="0">
                <a:solidFill>
                  <a:srgbClr val="FF0000"/>
                </a:solidFill>
              </a:rPr>
              <a:t> 30 </a:t>
            </a:r>
            <a:r>
              <a:rPr lang="en-US" b="1" dirty="0" err="1">
                <a:solidFill>
                  <a:srgbClr val="FF0000"/>
                </a:solidFill>
              </a:rPr>
              <a:t>vezes</a:t>
            </a:r>
            <a:r>
              <a:rPr lang="en-US" b="1" dirty="0">
                <a:solidFill>
                  <a:srgbClr val="FF0000"/>
                </a:solidFill>
              </a:rPr>
              <a:t> </a:t>
            </a:r>
            <a:r>
              <a:rPr lang="en-US" b="1" dirty="0" err="1">
                <a:solidFill>
                  <a:srgbClr val="FF0000"/>
                </a:solidFill>
              </a:rPr>
              <a:t>mais</a:t>
            </a:r>
            <a:r>
              <a:rPr lang="en-US" b="1" dirty="0">
                <a:solidFill>
                  <a:srgbClr val="FF0000"/>
                </a:solidFill>
              </a:rPr>
              <a:t> </a:t>
            </a:r>
            <a:r>
              <a:rPr lang="en-US" b="1" dirty="0" err="1">
                <a:solidFill>
                  <a:srgbClr val="FF0000"/>
                </a:solidFill>
              </a:rPr>
              <a:t>rápido</a:t>
            </a:r>
            <a:r>
              <a:rPr lang="en-US" b="1" dirty="0">
                <a:solidFill>
                  <a:srgbClr val="FF0000"/>
                </a:solidFill>
              </a:rPr>
              <a:t> e com 50% </a:t>
            </a:r>
            <a:r>
              <a:rPr lang="en-US" b="1" dirty="0" err="1">
                <a:solidFill>
                  <a:srgbClr val="FF0000"/>
                </a:solidFill>
              </a:rPr>
              <a:t>menos</a:t>
            </a:r>
            <a:r>
              <a:rPr lang="en-US" b="1" dirty="0">
                <a:solidFill>
                  <a:srgbClr val="FF0000"/>
                </a:solidFill>
              </a:rPr>
              <a:t> </a:t>
            </a:r>
            <a:r>
              <a:rPr lang="en-US" b="1" dirty="0" err="1">
                <a:solidFill>
                  <a:srgbClr val="FF0000"/>
                </a:solidFill>
              </a:rPr>
              <a:t>falhas</a:t>
            </a:r>
            <a:r>
              <a:rPr lang="en-US" b="1" dirty="0">
                <a:solidFill>
                  <a:srgbClr val="FF0000"/>
                </a:solidFill>
              </a:rPr>
              <a:t>.</a:t>
            </a:r>
          </a:p>
          <a:p>
            <a:endParaRPr lang="en-US" dirty="0"/>
          </a:p>
          <a:p>
            <a:r>
              <a:rPr lang="en-US" dirty="0" err="1"/>
              <a:t>Além</a:t>
            </a:r>
            <a:r>
              <a:rPr lang="en-US" dirty="0"/>
              <a:t> disso, a </a:t>
            </a:r>
            <a:r>
              <a:rPr lang="en-US" dirty="0" err="1"/>
              <a:t>adoção</a:t>
            </a:r>
            <a:r>
              <a:rPr lang="en-US" dirty="0"/>
              <a:t> da </a:t>
            </a:r>
            <a:r>
              <a:rPr lang="en-US" dirty="0" err="1"/>
              <a:t>prática</a:t>
            </a:r>
            <a:r>
              <a:rPr lang="en-US" dirty="0"/>
              <a:t> </a:t>
            </a:r>
            <a:r>
              <a:rPr lang="en-US" dirty="0" err="1"/>
              <a:t>ganhou</a:t>
            </a:r>
            <a:r>
              <a:rPr lang="en-US" dirty="0"/>
              <a:t> </a:t>
            </a:r>
            <a:r>
              <a:rPr lang="en-US" dirty="0" err="1"/>
              <a:t>força</a:t>
            </a:r>
            <a:r>
              <a:rPr lang="en-US" dirty="0"/>
              <a:t> com a </a:t>
            </a:r>
            <a:r>
              <a:rPr lang="en-US" dirty="0" err="1"/>
              <a:t>virtualização</a:t>
            </a:r>
            <a:r>
              <a:rPr lang="en-US" dirty="0"/>
              <a:t> e cloud computing, </a:t>
            </a:r>
            <a:r>
              <a:rPr lang="en-US" dirty="0" err="1"/>
              <a:t>que</a:t>
            </a:r>
            <a:r>
              <a:rPr lang="en-US" dirty="0"/>
              <a:t> agora </a:t>
            </a:r>
            <a:r>
              <a:rPr lang="en-US" dirty="0" err="1"/>
              <a:t>precisam</a:t>
            </a:r>
            <a:r>
              <a:rPr lang="en-US" dirty="0"/>
              <a:t> de </a:t>
            </a:r>
            <a:r>
              <a:rPr lang="en-US" dirty="0" err="1"/>
              <a:t>profissionais</a:t>
            </a:r>
            <a:r>
              <a:rPr lang="en-US" dirty="0"/>
              <a:t> com a </a:t>
            </a:r>
            <a:r>
              <a:rPr lang="en-US" dirty="0" err="1"/>
              <a:t>cultura</a:t>
            </a:r>
            <a:r>
              <a:rPr lang="en-US" dirty="0"/>
              <a:t> </a:t>
            </a:r>
            <a:r>
              <a:rPr lang="en-US" dirty="0" err="1"/>
              <a:t>DevOps</a:t>
            </a:r>
            <a:r>
              <a:rPr lang="en-US" dirty="0"/>
              <a:t> no </a:t>
            </a:r>
            <a:r>
              <a:rPr lang="en-US" dirty="0" err="1"/>
              <a:t>currículo</a:t>
            </a:r>
            <a:r>
              <a:rPr lang="en-US" dirty="0"/>
              <a:t>. </a:t>
            </a:r>
            <a:r>
              <a:rPr lang="en-US" dirty="0" err="1"/>
              <a:t>Essa</a:t>
            </a:r>
            <a:r>
              <a:rPr lang="en-US" dirty="0"/>
              <a:t> </a:t>
            </a:r>
            <a:r>
              <a:rPr lang="en-US" dirty="0" err="1"/>
              <a:t>demanda</a:t>
            </a:r>
            <a:r>
              <a:rPr lang="en-US" dirty="0"/>
              <a:t> </a:t>
            </a:r>
            <a:r>
              <a:rPr lang="en-US" dirty="0" err="1"/>
              <a:t>por</a:t>
            </a:r>
            <a:r>
              <a:rPr lang="en-US" dirty="0"/>
              <a:t> </a:t>
            </a:r>
            <a:r>
              <a:rPr lang="en-US" dirty="0" err="1"/>
              <a:t>DevOps</a:t>
            </a:r>
            <a:r>
              <a:rPr lang="en-US" dirty="0"/>
              <a:t> </a:t>
            </a:r>
            <a:r>
              <a:rPr lang="en-US" dirty="0" err="1"/>
              <a:t>resultou</a:t>
            </a:r>
            <a:r>
              <a:rPr lang="en-US" dirty="0"/>
              <a:t> </a:t>
            </a:r>
            <a:r>
              <a:rPr lang="en-US" dirty="0" err="1"/>
              <a:t>em</a:t>
            </a:r>
            <a:r>
              <a:rPr lang="en-US" dirty="0"/>
              <a:t> </a:t>
            </a:r>
            <a:r>
              <a:rPr lang="en-US" dirty="0" err="1"/>
              <a:t>uma</a:t>
            </a:r>
            <a:r>
              <a:rPr lang="en-US" dirty="0"/>
              <a:t> </a:t>
            </a:r>
            <a:r>
              <a:rPr lang="en-US" dirty="0" err="1"/>
              <a:t>valorização</a:t>
            </a:r>
            <a:r>
              <a:rPr lang="en-US" dirty="0"/>
              <a:t> </a:t>
            </a:r>
            <a:r>
              <a:rPr lang="en-US" dirty="0" err="1"/>
              <a:t>maior</a:t>
            </a:r>
            <a:r>
              <a:rPr lang="en-US" dirty="0"/>
              <a:t> do </a:t>
            </a:r>
            <a:r>
              <a:rPr lang="en-US" dirty="0" err="1"/>
              <a:t>que</a:t>
            </a:r>
            <a:r>
              <a:rPr lang="en-US" dirty="0"/>
              <a:t> um </a:t>
            </a:r>
            <a:r>
              <a:rPr lang="en-US" dirty="0" err="1"/>
              <a:t>analista</a:t>
            </a:r>
            <a:r>
              <a:rPr lang="en-US" dirty="0"/>
              <a:t> de </a:t>
            </a:r>
            <a:r>
              <a:rPr lang="en-US" dirty="0" err="1"/>
              <a:t>suporte</a:t>
            </a:r>
            <a:r>
              <a:rPr lang="en-US" dirty="0"/>
              <a:t>, </a:t>
            </a:r>
            <a:r>
              <a:rPr lang="en-US" dirty="0" err="1"/>
              <a:t>por</a:t>
            </a:r>
            <a:r>
              <a:rPr lang="en-US" dirty="0"/>
              <a:t> </a:t>
            </a:r>
            <a:r>
              <a:rPr lang="en-US" dirty="0" err="1"/>
              <a:t>exemplo</a:t>
            </a:r>
            <a:r>
              <a:rPr lang="en-US" dirty="0"/>
              <a:t>, o </a:t>
            </a:r>
            <a:r>
              <a:rPr lang="en-US" dirty="0" err="1"/>
              <a:t>que</a:t>
            </a:r>
            <a:r>
              <a:rPr lang="en-US" dirty="0"/>
              <a:t> </a:t>
            </a:r>
            <a:r>
              <a:rPr lang="en-US" dirty="0" err="1"/>
              <a:t>resulta</a:t>
            </a:r>
            <a:r>
              <a:rPr lang="en-US" dirty="0"/>
              <a:t> </a:t>
            </a:r>
            <a:r>
              <a:rPr lang="en-US" dirty="0" err="1"/>
              <a:t>em</a:t>
            </a:r>
            <a:r>
              <a:rPr lang="en-US" dirty="0"/>
              <a:t> um </a:t>
            </a:r>
            <a:r>
              <a:rPr lang="en-US" dirty="0" err="1"/>
              <a:t>salário</a:t>
            </a:r>
            <a:r>
              <a:rPr lang="en-US" dirty="0"/>
              <a:t> </a:t>
            </a:r>
            <a:r>
              <a:rPr lang="en-US" dirty="0" err="1"/>
              <a:t>também</a:t>
            </a:r>
            <a:r>
              <a:rPr lang="en-US" dirty="0"/>
              <a:t> </a:t>
            </a:r>
            <a:r>
              <a:rPr lang="en-US" dirty="0" err="1"/>
              <a:t>maior</a:t>
            </a:r>
            <a:r>
              <a:rPr lang="en-U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27721535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Ferramentas – Infra Ágil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fontAlgn="base"/>
            <a:r>
              <a:rPr lang="pt-BR" dirty="0"/>
              <a:t>Orquestradores</a:t>
            </a:r>
          </a:p>
          <a:p>
            <a:pPr fontAlgn="base"/>
            <a:r>
              <a:rPr lang="pt-BR" dirty="0"/>
              <a:t>Ferramentas para gerenciamento de configurações</a:t>
            </a:r>
          </a:p>
          <a:p>
            <a:pPr fontAlgn="base"/>
            <a:r>
              <a:rPr lang="pt-BR" dirty="0"/>
              <a:t>Ferramentas para </a:t>
            </a:r>
            <a:r>
              <a:rPr lang="pt-BR" dirty="0" err="1"/>
              <a:t>bootstrapping</a:t>
            </a:r>
            <a:r>
              <a:rPr lang="pt-BR" dirty="0"/>
              <a:t> e provisionamento</a:t>
            </a:r>
          </a:p>
          <a:p>
            <a:pPr marL="114300" indent="0" fontAlgn="base">
              <a:buNone/>
            </a:pPr>
            <a:endParaRPr lang="pt-BR" dirty="0" smtClean="0"/>
          </a:p>
          <a:p>
            <a:pPr marL="114300" indent="0" fontAlgn="base">
              <a:buNone/>
            </a:pPr>
            <a:r>
              <a:rPr lang="pt-BR" b="1" dirty="0" smtClean="0"/>
              <a:t>Orquestradores </a:t>
            </a:r>
            <a:r>
              <a:rPr lang="pt-BR" dirty="0"/>
              <a:t>são ferramentas que nos permitem executar comandos e controlar nodes/instâncias de nosso parque em tempo real. Alguns destes são </a:t>
            </a:r>
            <a:r>
              <a:rPr lang="pt-BR" dirty="0" err="1"/>
              <a:t>Fabric</a:t>
            </a:r>
            <a:r>
              <a:rPr lang="pt-BR" dirty="0"/>
              <a:t>, </a:t>
            </a:r>
            <a:r>
              <a:rPr lang="pt-BR" dirty="0" err="1"/>
              <a:t>Capistano</a:t>
            </a:r>
            <a:r>
              <a:rPr lang="pt-BR" dirty="0"/>
              <a:t>, </a:t>
            </a:r>
            <a:r>
              <a:rPr lang="pt-BR" dirty="0" err="1"/>
              <a:t>Func</a:t>
            </a:r>
            <a:r>
              <a:rPr lang="pt-BR" dirty="0"/>
              <a:t> e </a:t>
            </a:r>
            <a:r>
              <a:rPr lang="pt-BR" dirty="0" err="1"/>
              <a:t>Mcollective</a:t>
            </a:r>
            <a:r>
              <a:rPr lang="pt-BR" dirty="0"/>
              <a:t>.</a:t>
            </a:r>
          </a:p>
          <a:p>
            <a:pPr marL="114300" indent="0" fontAlgn="base">
              <a:buNone/>
            </a:pPr>
            <a:endParaRPr lang="pt-BR" dirty="0" smtClean="0"/>
          </a:p>
          <a:p>
            <a:pPr marL="114300" indent="0" fontAlgn="base">
              <a:buNone/>
            </a:pPr>
            <a:r>
              <a:rPr lang="pt-BR" b="1" dirty="0" smtClean="0"/>
              <a:t>Ferramentas </a:t>
            </a:r>
            <a:r>
              <a:rPr lang="pt-BR" b="1" dirty="0"/>
              <a:t>de gerência de configuração </a:t>
            </a:r>
            <a:r>
              <a:rPr lang="pt-BR" dirty="0"/>
              <a:t>normalmente controlam estados de seu sistema, ajudam a centralizar toda as configurações e facilitam a administração e criação de novos ambientes. Algumas delas são </a:t>
            </a:r>
            <a:r>
              <a:rPr lang="pt-BR" dirty="0" err="1"/>
              <a:t>Puppet</a:t>
            </a:r>
            <a:r>
              <a:rPr lang="pt-BR" dirty="0"/>
              <a:t>, Chef, </a:t>
            </a:r>
            <a:r>
              <a:rPr lang="pt-BR" dirty="0" err="1"/>
              <a:t>Cfegine</a:t>
            </a:r>
            <a:r>
              <a:rPr lang="pt-BR" dirty="0"/>
              <a:t> e Salt.</a:t>
            </a:r>
          </a:p>
          <a:p>
            <a:pPr marL="114300" indent="0" fontAlgn="base">
              <a:buNone/>
            </a:pPr>
            <a:endParaRPr lang="pt-BR" dirty="0" smtClean="0"/>
          </a:p>
          <a:p>
            <a:pPr marL="114300" indent="0" fontAlgn="base">
              <a:buNone/>
            </a:pPr>
            <a:r>
              <a:rPr lang="pt-BR" b="1" dirty="0" smtClean="0"/>
              <a:t>Ferramentas </a:t>
            </a:r>
            <a:r>
              <a:rPr lang="pt-BR" b="1" dirty="0"/>
              <a:t>de </a:t>
            </a:r>
            <a:r>
              <a:rPr lang="pt-BR" b="1" dirty="0" err="1"/>
              <a:t>bootstrapping</a:t>
            </a:r>
            <a:r>
              <a:rPr lang="pt-BR" b="1" dirty="0"/>
              <a:t> </a:t>
            </a:r>
            <a:r>
              <a:rPr lang="pt-BR" dirty="0"/>
              <a:t>são aquelas que nos ajudam a instalar um sistema operacional seja em uma máquina física, seja em um máquina virtual, seja em uma instância na nuvem, dentre elas temos alguns provedores de CLOUD como AWS e </a:t>
            </a:r>
            <a:r>
              <a:rPr lang="pt-BR" dirty="0" err="1"/>
              <a:t>Rackspace</a:t>
            </a:r>
            <a:r>
              <a:rPr lang="pt-BR" dirty="0"/>
              <a:t> que já oferecem isso nativamente, existem também ferramentas como o </a:t>
            </a:r>
            <a:r>
              <a:rPr lang="pt-BR" dirty="0" err="1"/>
              <a:t>Kickstart</a:t>
            </a:r>
            <a:r>
              <a:rPr lang="pt-BR" dirty="0"/>
              <a:t> e </a:t>
            </a:r>
            <a:r>
              <a:rPr lang="pt-BR" dirty="0" err="1"/>
              <a:t>Cobbler</a:t>
            </a:r>
            <a:r>
              <a:rPr lang="pt-BR" dirty="0"/>
              <a:t> que atuam neste segmento.</a:t>
            </a:r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406862417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BR" b="1" dirty="0"/>
              <a:t>Equipe de infraestrutura </a:t>
            </a:r>
            <a:r>
              <a:rPr lang="pt-BR" b="1" dirty="0" smtClean="0"/>
              <a:t>ágil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752600"/>
            <a:ext cx="8229600" cy="4692267"/>
          </a:xfrm>
        </p:spPr>
        <p:txBody>
          <a:bodyPr>
            <a:normAutofit/>
          </a:bodyPr>
          <a:lstStyle/>
          <a:p>
            <a:pPr fontAlgn="base"/>
            <a:r>
              <a:rPr lang="pt-BR" dirty="0"/>
              <a:t>Equipes que trabalham com infraestrutura ágil também precisam de um método diferenciado de organização, normalmente estas equipes estão trabalhando seguindo estes eixos:</a:t>
            </a:r>
          </a:p>
          <a:p>
            <a:pPr lvl="1" fontAlgn="base"/>
            <a:r>
              <a:rPr lang="pt-BR" dirty="0"/>
              <a:t>Versionamento do código e arquivos de configuração (</a:t>
            </a:r>
            <a:r>
              <a:rPr lang="pt-BR" dirty="0" err="1"/>
              <a:t>git</a:t>
            </a:r>
            <a:r>
              <a:rPr lang="pt-BR" dirty="0"/>
              <a:t>)</a:t>
            </a:r>
          </a:p>
          <a:p>
            <a:pPr lvl="1" fontAlgn="base"/>
            <a:r>
              <a:rPr lang="pt-BR" dirty="0"/>
              <a:t>Organização de atividades de forma visual (KANBAN BOARD)</a:t>
            </a:r>
          </a:p>
          <a:p>
            <a:pPr lvl="1" fontAlgn="base"/>
            <a:r>
              <a:rPr lang="pt-BR" dirty="0"/>
              <a:t>Trabalho em pares</a:t>
            </a:r>
          </a:p>
          <a:p>
            <a:pPr lvl="1" fontAlgn="base"/>
            <a:r>
              <a:rPr lang="pt-BR" dirty="0"/>
              <a:t>Divisão das atividades em </a:t>
            </a:r>
            <a:r>
              <a:rPr lang="pt-BR" dirty="0" err="1"/>
              <a:t>sprints</a:t>
            </a:r>
            <a:endParaRPr lang="pt-BR" dirty="0"/>
          </a:p>
          <a:p>
            <a:pPr lvl="1" fontAlgn="base"/>
            <a:r>
              <a:rPr lang="pt-BR" dirty="0"/>
              <a:t>Reuniões ágeis diárias (</a:t>
            </a:r>
            <a:r>
              <a:rPr lang="pt-BR" dirty="0" err="1"/>
              <a:t>standup</a:t>
            </a:r>
            <a:r>
              <a:rPr lang="pt-BR" dirty="0"/>
              <a:t> meeting de 10 minutos - em pé)</a:t>
            </a:r>
          </a:p>
          <a:p>
            <a:pPr lvl="1" fontAlgn="base"/>
            <a:r>
              <a:rPr lang="pt-BR" dirty="0"/>
              <a:t>Reuniões ágeis periódicas (retrospectiva e planejamento de </a:t>
            </a:r>
            <a:r>
              <a:rPr lang="pt-BR" dirty="0" err="1"/>
              <a:t>sprints</a:t>
            </a:r>
            <a:r>
              <a:rPr lang="pt-BR" dirty="0"/>
              <a:t>).</a:t>
            </a:r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408544838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othecary">
  <a:themeElements>
    <a:clrScheme name="Apothecary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Apothecary">
      <a:majorFont>
        <a:latin typeface="Book Antiqua"/>
        <a:ea typeface=""/>
        <a:cs typeface=""/>
        <a:font script="Jpan" typeface="ＭＳ Ｐ明朝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pothecary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3000"/>
            <a:satMod val="14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atMod val="170000"/>
              </a:schemeClr>
              <a:schemeClr val="phClr">
                <a:shade val="70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Apothecary.thmx</Template>
  <TotalTime>65</TotalTime>
  <Words>950</Words>
  <Application>Microsoft Office PowerPoint</Application>
  <PresentationFormat>Apresentação na tela (4:3)</PresentationFormat>
  <Paragraphs>105</Paragraphs>
  <Slides>16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16</vt:i4>
      </vt:variant>
    </vt:vector>
  </HeadingPairs>
  <TitlesOfParts>
    <vt:vector size="20" baseType="lpstr">
      <vt:lpstr>Arial</vt:lpstr>
      <vt:lpstr>Book Antiqua</vt:lpstr>
      <vt:lpstr>Century Gothic</vt:lpstr>
      <vt:lpstr>Apothecary</vt:lpstr>
      <vt:lpstr>DevOps</vt:lpstr>
      <vt:lpstr>O Que é?</vt:lpstr>
      <vt:lpstr>Como surgiu?</vt:lpstr>
      <vt:lpstr>Vídeos de Introdução </vt:lpstr>
      <vt:lpstr>Entendendo como funcionava</vt:lpstr>
      <vt:lpstr>DevOPS </vt:lpstr>
      <vt:lpstr>Adoção das empresas</vt:lpstr>
      <vt:lpstr>Ferramentas – Infra Ágil</vt:lpstr>
      <vt:lpstr>Equipe de infraestrutura ágil</vt:lpstr>
      <vt:lpstr>Áreas de Atuação</vt:lpstr>
      <vt:lpstr>Ganhos com o Devops</vt:lpstr>
      <vt:lpstr>Ganhos com o Devops</vt:lpstr>
      <vt:lpstr>Ganhos com o Devops</vt:lpstr>
      <vt:lpstr>Vagas no mercado</vt:lpstr>
      <vt:lpstr>Certificação</vt:lpstr>
      <vt:lpstr>Fontes:</vt:lpstr>
    </vt:vector>
  </TitlesOfParts>
  <Company>asdas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DevOps</dc:title>
  <dc:creator>sdas dsad</dc:creator>
  <cp:lastModifiedBy>Lilian Simao Oliveira</cp:lastModifiedBy>
  <cp:revision>13</cp:revision>
  <dcterms:created xsi:type="dcterms:W3CDTF">2016-04-12T14:12:35Z</dcterms:created>
  <dcterms:modified xsi:type="dcterms:W3CDTF">2016-04-12T21:07:19Z</dcterms:modified>
</cp:coreProperties>
</file>